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11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7"/>
    <p:restoredTop sz="94590"/>
  </p:normalViewPr>
  <p:slideViewPr>
    <p:cSldViewPr>
      <p:cViewPr varScale="1">
        <p:scale>
          <a:sx n="67" d="100"/>
          <a:sy n="67" d="100"/>
        </p:scale>
        <p:origin x="192" y="10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B8FC-6585-47A1-A797-A573EFCFB2A4}" type="datetimeFigureOut">
              <a:rPr lang="es-CL" smtClean="0"/>
              <a:t>17-04-25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91A4-5E3A-448E-A95D-B20C2C5A78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00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12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9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68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62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20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40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791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463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56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7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54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60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37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7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5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83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83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329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B4B4C2A-A701-495D-B57C-70BA40B69393}"/>
              </a:ext>
            </a:extLst>
          </p:cNvPr>
          <p:cNvSpPr/>
          <p:nvPr/>
        </p:nvSpPr>
        <p:spPr>
          <a:xfrm>
            <a:off x="0" y="0"/>
            <a:ext cx="3505199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614" y="609600"/>
            <a:ext cx="581082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sz="3200" b="1" dirty="0">
                <a:latin typeface="Verdana"/>
                <a:cs typeface="Verdana"/>
              </a:rPr>
              <a:t>PROGRAMA</a:t>
            </a:r>
            <a:r>
              <a:rPr lang="es-CL" sz="3200" b="1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DE INT</a:t>
            </a:r>
            <a:r>
              <a:rPr lang="es-CL" sz="3200" b="1" dirty="0">
                <a:latin typeface="Verdana"/>
                <a:cs typeface="Verdana"/>
              </a:rPr>
              <a:t>E</a:t>
            </a:r>
            <a:r>
              <a:rPr sz="3200" b="1" dirty="0">
                <a:latin typeface="Verdana"/>
                <a:cs typeface="Verdana"/>
              </a:rPr>
              <a:t>GRACI</a:t>
            </a:r>
            <a:r>
              <a:rPr lang="es-ES" sz="3200" b="1" dirty="0">
                <a:latin typeface="Verdana"/>
                <a:cs typeface="Verdana"/>
              </a:rPr>
              <a:t>Ó</a:t>
            </a:r>
            <a:r>
              <a:rPr sz="3200" b="1" dirty="0">
                <a:latin typeface="Verdana"/>
                <a:cs typeface="Verdana"/>
              </a:rPr>
              <a:t>N</a:t>
            </a:r>
            <a:r>
              <a:rPr lang="es-CL" sz="3200" b="1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ESCOLAR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5562600"/>
            <a:ext cx="84451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lang="es-CL" sz="3200" b="1" dirty="0">
                <a:solidFill>
                  <a:srgbClr val="FFFFFF"/>
                </a:solidFill>
                <a:latin typeface="Verdana"/>
                <a:cs typeface="Verdana"/>
              </a:rPr>
              <a:t>Complejo Educacional San Alfonso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9" name="Imagen 8" descr="Doc2 - Word">
            <a:extLst>
              <a:ext uri="{FF2B5EF4-FFF2-40B4-BE49-F238E27FC236}">
                <a16:creationId xmlns:a16="http://schemas.microsoft.com/office/drawing/2014/main" id="{E4C1FCE4-3556-174A-A57B-B8E3FEFDF79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25165" r="28699" b="4822"/>
          <a:stretch/>
        </p:blipFill>
        <p:spPr bwMode="auto">
          <a:xfrm>
            <a:off x="5001363" y="1878409"/>
            <a:ext cx="4819333" cy="352583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F13948-921E-3440-B1D4-722B5F7A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1" y="1936512"/>
            <a:ext cx="25781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F05FF0A-C662-4768-A71C-8F4F7AEEF8C4}"/>
              </a:ext>
            </a:extLst>
          </p:cNvPr>
          <p:cNvSpPr/>
          <p:nvPr/>
        </p:nvSpPr>
        <p:spPr>
          <a:xfrm>
            <a:off x="4762" y="762000"/>
            <a:ext cx="10439400" cy="129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897" y="1165754"/>
            <a:ext cx="67322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Verdana" panose="020B0604030504040204" pitchFamily="34" charset="0"/>
                <a:ea typeface="Verdana" panose="020B0604030504040204" pitchFamily="34" charset="0"/>
              </a:rPr>
              <a:t>¿CUÁL ES EL ROL DEL PIE?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8538" y="2345795"/>
            <a:ext cx="9659462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EL EQUIPO MULTIDICIPLINARIO POR EL QUE ESTÁ COMPUESTO EL PIE, CREA  ESTRATEGIAS INCLUSIVAS, CUYO PROP</a:t>
            </a:r>
            <a:r>
              <a:rPr lang="es-ES" sz="200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SITO ES ENTREGAR APOYOS INTEGRALES  ADICIONALES, CONOCIENDO Y RESPETANDO EL RITMO DE APRENDIZAJE DE  NUESTROS ESTUDIANTES, ENFOC</a:t>
            </a:r>
            <a:r>
              <a:rPr lang="es-ES" sz="200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NDONOS PRINCIPALMENTE EN IR ELIMINANDO  LAS BARRERAS QUE LO DIFICULTAN,</a:t>
            </a:r>
            <a:r>
              <a:rPr lang="es-E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FAVORECIENDO LA MOTIVACI</a:t>
            </a:r>
            <a:r>
              <a:rPr lang="es-ES" sz="2000" dirty="0" err="1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N,</a:t>
            </a:r>
            <a:r>
              <a:rPr lang="es-ES"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PARTICIPACIÓN, EL LOGRO DE LOS OBJETIVOS DE “ TODOS Y  CADA UNO DE NUESTROS ESTUDIANTES” CONTRIBUYENDO CON ELLO AL  MEJORAMIENTO CONTINUÓ DE LA CALIDAD DE LA EDUCACIÓN EN EL  ESTABLECIMIENTO EDUCACIONAL, SIENDO APOYADOS Y GUIADOS EN TODO  MOMENTO  POR UN GRAN EQUIPO.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F8449A-2F35-43B4-8688-E1BFCB48B6D2}"/>
              </a:ext>
            </a:extLst>
          </p:cNvPr>
          <p:cNvSpPr/>
          <p:nvPr/>
        </p:nvSpPr>
        <p:spPr>
          <a:xfrm>
            <a:off x="914400" y="2286000"/>
            <a:ext cx="9906000" cy="3558646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CC658-CED7-0447-A8AB-478998E8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0" y="762000"/>
            <a:ext cx="127653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78A6E2C8-25F8-4267-B478-9A343C56C595}"/>
              </a:ext>
            </a:extLst>
          </p:cNvPr>
          <p:cNvSpPr/>
          <p:nvPr/>
        </p:nvSpPr>
        <p:spPr>
          <a:xfrm>
            <a:off x="0" y="464294"/>
            <a:ext cx="10363200" cy="1317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266" y="889552"/>
            <a:ext cx="64613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Verdana" panose="020B0604030504040204" pitchFamily="34" charset="0"/>
                <a:ea typeface="Verdana" panose="020B0604030504040204" pitchFamily="34" charset="0"/>
              </a:rPr>
              <a:t>NUESTRO EQUIPO PIE 202</a:t>
            </a:r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ECFD67B-412A-47FC-AE8E-49743E41BFA2}"/>
              </a:ext>
            </a:extLst>
          </p:cNvPr>
          <p:cNvGrpSpPr/>
          <p:nvPr/>
        </p:nvGrpSpPr>
        <p:grpSpPr>
          <a:xfrm>
            <a:off x="4240291" y="3342327"/>
            <a:ext cx="1871261" cy="3134673"/>
            <a:chOff x="4801870" y="3119470"/>
            <a:chExt cx="1871261" cy="3325055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D12CFFFF-CCC8-4CB9-A2E5-7C4CFD20E5D8}"/>
                </a:ext>
              </a:extLst>
            </p:cNvPr>
            <p:cNvSpPr/>
            <p:nvPr/>
          </p:nvSpPr>
          <p:spPr>
            <a:xfrm>
              <a:off x="4801870" y="3119470"/>
              <a:ext cx="1871261" cy="332505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904494" y="5435533"/>
              <a:ext cx="1686560" cy="84645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marR="5080" indent="-9525" algn="ctr">
                <a:lnSpc>
                  <a:spcPct val="149400"/>
                </a:lnSpc>
                <a:spcBef>
                  <a:spcPts val="110"/>
                </a:spcBef>
              </a:pPr>
              <a:r>
                <a:rPr sz="1200" spc="-60" dirty="0">
                  <a:solidFill>
                    <a:srgbClr val="FFFFFF"/>
                  </a:solidFill>
                  <a:latin typeface="Verdana"/>
                  <a:cs typeface="Verdana"/>
                </a:rPr>
                <a:t>Fern</a:t>
              </a:r>
              <a:r>
                <a:rPr sz="1200" spc="2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4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60" dirty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sz="1200" spc="6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9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4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35" dirty="0">
                  <a:solidFill>
                    <a:srgbClr val="FFFFFF"/>
                  </a:solidFill>
                  <a:latin typeface="Verdana"/>
                  <a:cs typeface="Verdana"/>
                </a:rPr>
                <a:t>s</a:t>
              </a:r>
              <a:r>
                <a:rPr sz="1200" spc="4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150" dirty="0">
                  <a:solidFill>
                    <a:srgbClr val="FFFFFF"/>
                  </a:solidFill>
                  <a:latin typeface="Verdana"/>
                  <a:cs typeface="Verdana"/>
                </a:rPr>
                <a:t>r</a:t>
              </a:r>
              <a:r>
                <a:rPr sz="1200" spc="-120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5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7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45" dirty="0">
                  <a:solidFill>
                    <a:srgbClr val="FFFFFF"/>
                  </a:solidFill>
                  <a:latin typeface="Verdana"/>
                  <a:cs typeface="Verdana"/>
                </a:rPr>
                <a:t>S.  </a:t>
              </a:r>
              <a:r>
                <a:rPr sz="1200" spc="-10" dirty="0">
                  <a:solidFill>
                    <a:srgbClr val="FFFFFF"/>
                  </a:solidFill>
                  <a:latin typeface="Verdana"/>
                  <a:cs typeface="Verdana"/>
                </a:rPr>
                <a:t>P</a:t>
              </a:r>
              <a:r>
                <a:rPr sz="1200" spc="-40" dirty="0">
                  <a:solidFill>
                    <a:srgbClr val="FFFFFF"/>
                  </a:solidFill>
                  <a:latin typeface="Verdana"/>
                  <a:cs typeface="Verdana"/>
                </a:rPr>
                <a:t>r</a:t>
              </a:r>
              <a:r>
                <a:rPr sz="1200" spc="-6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20" dirty="0">
                  <a:solidFill>
                    <a:srgbClr val="FFFFFF"/>
                  </a:solidFill>
                  <a:latin typeface="Verdana"/>
                  <a:cs typeface="Verdana"/>
                </a:rPr>
                <a:t>fes</a:t>
              </a:r>
              <a:r>
                <a:rPr sz="1200" spc="-3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155" dirty="0">
                  <a:solidFill>
                    <a:srgbClr val="FFFFFF"/>
                  </a:solidFill>
                  <a:latin typeface="Verdana"/>
                  <a:cs typeface="Verdana"/>
                </a:rPr>
                <a:t>r</a:t>
              </a:r>
              <a:r>
                <a:rPr sz="1200" spc="-10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20" dirty="0">
                  <a:solidFill>
                    <a:srgbClr val="FFFFFF"/>
                  </a:solidFill>
                  <a:latin typeface="Verdana"/>
                  <a:cs typeface="Verdana"/>
                </a:rPr>
                <a:t>feren</a:t>
              </a:r>
              <a:r>
                <a:rPr sz="1200" spc="150" dirty="0">
                  <a:solidFill>
                    <a:srgbClr val="FFFFFF"/>
                  </a:solidFill>
                  <a:latin typeface="Verdana"/>
                  <a:cs typeface="Verdana"/>
                </a:rPr>
                <a:t>c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5" dirty="0">
                  <a:solidFill>
                    <a:srgbClr val="FFFFFF"/>
                  </a:solidFill>
                  <a:latin typeface="Verdana"/>
                  <a:cs typeface="Verdana"/>
                </a:rPr>
                <a:t>al  </a:t>
              </a:r>
              <a:r>
                <a:rPr sz="1200" spc="125" dirty="0">
                  <a:solidFill>
                    <a:srgbClr val="FFFFFF"/>
                  </a:solidFill>
                  <a:latin typeface="Verdana"/>
                  <a:cs typeface="Verdana"/>
                </a:rPr>
                <a:t>M</a:t>
              </a:r>
              <a:r>
                <a:rPr sz="1200" spc="15" dirty="0">
                  <a:solidFill>
                    <a:srgbClr val="FFFFFF"/>
                  </a:solidFill>
                  <a:latin typeface="Verdana"/>
                  <a:cs typeface="Verdana"/>
                </a:rPr>
                <a:t>e</a:t>
              </a:r>
              <a:r>
                <a:rPr sz="1200" spc="2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150" dirty="0">
                  <a:solidFill>
                    <a:srgbClr val="FFFFFF"/>
                  </a:solidFill>
                  <a:latin typeface="Verdana"/>
                  <a:cs typeface="Verdana"/>
                </a:rPr>
                <a:t>c</a:t>
              </a:r>
              <a:r>
                <a:rPr sz="1200" spc="-114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45" dirty="0">
                  <a:solidFill>
                    <a:srgbClr val="FFFFFF"/>
                  </a:solidFill>
                  <a:latin typeface="Verdana"/>
                  <a:cs typeface="Verdana"/>
                </a:rPr>
                <a:t>ó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-13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D</a:t>
              </a:r>
              <a:r>
                <a:rPr sz="1200" spc="-229" dirty="0">
                  <a:solidFill>
                    <a:srgbClr val="FFFFFF"/>
                  </a:solidFill>
                  <a:latin typeface="Verdana"/>
                  <a:cs typeface="Verdana"/>
                </a:rPr>
                <a:t>I</a:t>
              </a:r>
              <a:r>
                <a:rPr sz="1200" spc="-105" dirty="0">
                  <a:solidFill>
                    <a:srgbClr val="FFFFFF"/>
                  </a:solidFill>
                  <a:latin typeface="Verdana"/>
                  <a:cs typeface="Verdana"/>
                </a:rPr>
                <a:t>,</a:t>
              </a:r>
              <a:r>
                <a:rPr sz="1200" spc="-1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225" dirty="0">
                  <a:solidFill>
                    <a:srgbClr val="FFFFFF"/>
                  </a:solidFill>
                  <a:latin typeface="Verdana"/>
                  <a:cs typeface="Verdana"/>
                </a:rPr>
                <a:t>T</a:t>
              </a:r>
              <a:r>
                <a:rPr sz="1200" spc="-130" dirty="0">
                  <a:solidFill>
                    <a:srgbClr val="FFFFFF"/>
                  </a:solidFill>
                  <a:latin typeface="Verdana"/>
                  <a:cs typeface="Verdana"/>
                </a:rPr>
                <a:t>E</a:t>
              </a:r>
              <a:r>
                <a:rPr sz="1200" spc="-110" dirty="0">
                  <a:solidFill>
                    <a:srgbClr val="FFFFFF"/>
                  </a:solidFill>
                  <a:latin typeface="Verdana"/>
                  <a:cs typeface="Verdana"/>
                </a:rPr>
                <a:t>L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8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70" dirty="0">
                  <a:solidFill>
                    <a:srgbClr val="FFFFFF"/>
                  </a:solidFill>
                  <a:latin typeface="Verdana"/>
                  <a:cs typeface="Verdana"/>
                </a:rPr>
                <a:t>y</a:t>
              </a:r>
              <a:r>
                <a:rPr sz="1200" spc="-9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DEA</a:t>
              </a:r>
              <a:endParaRPr sz="1200" dirty="0">
                <a:latin typeface="Verdana"/>
                <a:cs typeface="Verdana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372F478-545B-4057-B46F-114FC004C786}"/>
              </a:ext>
            </a:extLst>
          </p:cNvPr>
          <p:cNvGrpSpPr/>
          <p:nvPr/>
        </p:nvGrpSpPr>
        <p:grpSpPr>
          <a:xfrm>
            <a:off x="6193147" y="1882446"/>
            <a:ext cx="1871261" cy="2841954"/>
            <a:chOff x="6725690" y="1085850"/>
            <a:chExt cx="1871261" cy="2495550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C823FBE-A09B-4E9C-AF87-100B0CD31247}"/>
                </a:ext>
              </a:extLst>
            </p:cNvPr>
            <p:cNvSpPr/>
            <p:nvPr/>
          </p:nvSpPr>
          <p:spPr>
            <a:xfrm>
              <a:off x="6725690" y="1085850"/>
              <a:ext cx="1871261" cy="249555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923926" y="3016590"/>
              <a:ext cx="1388745" cy="518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25" dirty="0">
                  <a:solidFill>
                    <a:srgbClr val="FFFFFF"/>
                  </a:solidFill>
                  <a:latin typeface="Verdana"/>
                  <a:cs typeface="Verdana"/>
                </a:rPr>
                <a:t>ra</a:t>
              </a:r>
              <a:r>
                <a:rPr sz="1200" spc="-30" dirty="0">
                  <a:solidFill>
                    <a:srgbClr val="FFFFFF"/>
                  </a:solidFill>
                  <a:latin typeface="Verdana"/>
                  <a:cs typeface="Verdana"/>
                </a:rPr>
                <a:t>n</a:t>
              </a:r>
              <a:r>
                <a:rPr sz="1200" spc="-135" dirty="0">
                  <a:solidFill>
                    <a:srgbClr val="FFFFFF"/>
                  </a:solidFill>
                  <a:latin typeface="Verdana"/>
                  <a:cs typeface="Verdana"/>
                </a:rPr>
                <a:t>z</a:t>
              </a:r>
              <a:r>
                <a:rPr sz="1200" spc="9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200" spc="-2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125" dirty="0">
                  <a:solidFill>
                    <a:srgbClr val="FFFFFF"/>
                  </a:solidFill>
                  <a:latin typeface="Verdana"/>
                  <a:cs typeface="Verdana"/>
                </a:rPr>
                <a:t>M</a:t>
              </a:r>
              <a:r>
                <a:rPr sz="1200" spc="45" dirty="0">
                  <a:solidFill>
                    <a:srgbClr val="FFFFFF"/>
                  </a:solidFill>
                  <a:latin typeface="Verdana"/>
                  <a:cs typeface="Verdana"/>
                </a:rPr>
                <a:t>o</a:t>
              </a:r>
              <a:r>
                <a:rPr sz="1200" spc="-60" dirty="0">
                  <a:solidFill>
                    <a:srgbClr val="FFFFFF"/>
                  </a:solidFill>
                  <a:latin typeface="Verdana"/>
                  <a:cs typeface="Verdana"/>
                </a:rPr>
                <a:t>ra</a:t>
              </a:r>
              <a:r>
                <a:rPr sz="1200" spc="5" dirty="0">
                  <a:solidFill>
                    <a:srgbClr val="FFFFFF"/>
                  </a:solidFill>
                  <a:latin typeface="Verdana"/>
                  <a:cs typeface="Verdana"/>
                </a:rPr>
                <a:t>l</a:t>
              </a:r>
              <a:r>
                <a:rPr sz="1200" spc="-50" dirty="0">
                  <a:solidFill>
                    <a:srgbClr val="FFFFFF"/>
                  </a:solidFill>
                  <a:latin typeface="Verdana"/>
                  <a:cs typeface="Verdana"/>
                </a:rPr>
                <a:t>es</a:t>
              </a:r>
              <a:r>
                <a:rPr sz="1200" spc="-15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Verdana"/>
                  <a:cs typeface="Verdana"/>
                </a:rPr>
                <a:t>O.</a:t>
              </a:r>
              <a:endParaRPr sz="1200" dirty="0">
                <a:latin typeface="Verdana"/>
                <a:cs typeface="Verdana"/>
              </a:endParaRPr>
            </a:p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sz="1200" spc="5" dirty="0">
                  <a:solidFill>
                    <a:srgbClr val="FFFFFF"/>
                  </a:solidFill>
                  <a:latin typeface="Verdana"/>
                  <a:cs typeface="Verdana"/>
                </a:rPr>
                <a:t>Psicóloga</a:t>
              </a:r>
              <a:endParaRPr sz="1200" dirty="0">
                <a:latin typeface="Verdana"/>
                <a:cs typeface="Verdana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AF9E5C5-B58E-494D-AF14-EF82524E8F84}"/>
              </a:ext>
            </a:extLst>
          </p:cNvPr>
          <p:cNvGrpSpPr/>
          <p:nvPr/>
        </p:nvGrpSpPr>
        <p:grpSpPr>
          <a:xfrm>
            <a:off x="8203093" y="3361967"/>
            <a:ext cx="1871261" cy="3305415"/>
            <a:chOff x="8770575" y="3186191"/>
            <a:chExt cx="1871261" cy="330541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BC71AF46-AC89-4D11-849F-61EBB4077480}"/>
                </a:ext>
              </a:extLst>
            </p:cNvPr>
            <p:cNvSpPr/>
            <p:nvPr/>
          </p:nvSpPr>
          <p:spPr>
            <a:xfrm>
              <a:off x="8770575" y="3186191"/>
              <a:ext cx="1871261" cy="330541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14006D2-F2DD-4519-A864-D62990BC9173}"/>
                </a:ext>
              </a:extLst>
            </p:cNvPr>
            <p:cNvGrpSpPr/>
            <p:nvPr/>
          </p:nvGrpSpPr>
          <p:grpSpPr>
            <a:xfrm>
              <a:off x="8834414" y="3346039"/>
              <a:ext cx="1754863" cy="3098487"/>
              <a:chOff x="8834414" y="3346039"/>
              <a:chExt cx="1754863" cy="3098487"/>
            </a:xfrm>
          </p:grpSpPr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34414" y="3346039"/>
                <a:ext cx="1743582" cy="2042414"/>
              </a:xfrm>
              <a:prstGeom prst="rect">
                <a:avLst/>
              </a:prstGeom>
            </p:spPr>
          </p:pic>
          <p:sp>
            <p:nvSpPr>
              <p:cNvPr id="15" name="object 15"/>
              <p:cNvSpPr txBox="1"/>
              <p:nvPr/>
            </p:nvSpPr>
            <p:spPr>
              <a:xfrm>
                <a:off x="8845695" y="5435533"/>
                <a:ext cx="1743582" cy="1008993"/>
              </a:xfrm>
              <a:prstGeom prst="rect">
                <a:avLst/>
              </a:prstGeom>
            </p:spPr>
            <p:txBody>
              <a:bodyPr vert="horz" wrap="square" lIns="0" tIns="104139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819"/>
                  </a:spcBef>
                </a:pPr>
                <a:r>
                  <a:rPr sz="1200" spc="135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-55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200" spc="25" dirty="0">
                    <a:solidFill>
                      <a:srgbClr val="FFFFFF"/>
                    </a:solidFill>
                    <a:latin typeface="Verdana"/>
                    <a:cs typeface="Verdana"/>
                  </a:rPr>
                  <a:t>au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d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95" dirty="0">
                    <a:solidFill>
                      <a:srgbClr val="FFFFFF"/>
                    </a:solidFill>
                    <a:latin typeface="Verdana"/>
                    <a:cs typeface="Verdana"/>
                  </a:rPr>
                  <a:t>a</a:t>
                </a:r>
                <a:r>
                  <a:rPr sz="1200" spc="-12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70" dirty="0">
                    <a:solidFill>
                      <a:srgbClr val="FFFFFF"/>
                    </a:solidFill>
                    <a:latin typeface="Verdana"/>
                    <a:cs typeface="Verdana"/>
                  </a:rPr>
                  <a:t>F</a:t>
                </a:r>
                <a:r>
                  <a:rPr sz="1200" spc="-90" dirty="0">
                    <a:solidFill>
                      <a:srgbClr val="FFFFFF"/>
                    </a:solidFill>
                    <a:latin typeface="Verdana"/>
                    <a:cs typeface="Verdana"/>
                  </a:rPr>
                  <a:t>u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n</a:t>
                </a:r>
                <a:r>
                  <a:rPr sz="1200" spc="-6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-50" dirty="0">
                    <a:solidFill>
                      <a:srgbClr val="FFFFFF"/>
                    </a:solidFill>
                    <a:latin typeface="Verdana"/>
                    <a:cs typeface="Verdana"/>
                  </a:rPr>
                  <a:t>es</a:t>
                </a:r>
                <a:r>
                  <a:rPr sz="1200" spc="-90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200" spc="-105" dirty="0">
                    <a:solidFill>
                      <a:srgbClr val="FFFFFF"/>
                    </a:solidFill>
                    <a:latin typeface="Verdana"/>
                    <a:cs typeface="Verdana"/>
                  </a:rPr>
                  <a:t>.</a:t>
                </a:r>
                <a:endParaRPr sz="1200" dirty="0">
                  <a:latin typeface="Verdana"/>
                  <a:cs typeface="Verdana"/>
                </a:endParaRPr>
              </a:p>
              <a:p>
                <a:pPr marL="12700" marR="5080" indent="-3175" algn="ctr">
                  <a:lnSpc>
                    <a:spcPct val="79900"/>
                  </a:lnSpc>
                  <a:spcBef>
                    <a:spcPts val="1015"/>
                  </a:spcBef>
                </a:pPr>
                <a:r>
                  <a:rPr sz="1200" spc="-10" dirty="0">
                    <a:solidFill>
                      <a:srgbClr val="FFFFFF"/>
                    </a:solidFill>
                    <a:latin typeface="Verdana"/>
                    <a:cs typeface="Verdana"/>
                  </a:rPr>
                  <a:t>P</a:t>
                </a:r>
                <a:r>
                  <a:rPr sz="1200" spc="-40" dirty="0">
                    <a:solidFill>
                      <a:srgbClr val="FFFFFF"/>
                    </a:solidFill>
                    <a:latin typeface="Verdana"/>
                    <a:cs typeface="Verdana"/>
                  </a:rPr>
                  <a:t>r</a:t>
                </a:r>
                <a:r>
                  <a:rPr sz="1200" spc="-65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fes</a:t>
                </a:r>
                <a:r>
                  <a:rPr sz="1200" spc="-35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ra</a:t>
                </a:r>
                <a:r>
                  <a:rPr sz="1200" spc="-10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D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feren</a:t>
                </a:r>
                <a:r>
                  <a:rPr sz="1200" spc="15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dirty="0">
                    <a:solidFill>
                      <a:srgbClr val="FFFFFF"/>
                    </a:solidFill>
                    <a:latin typeface="Verdana"/>
                    <a:cs typeface="Verdana"/>
                  </a:rPr>
                  <a:t>al</a:t>
                </a:r>
                <a:r>
                  <a:rPr sz="1200" spc="-6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15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45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200" spc="-20" dirty="0">
                    <a:solidFill>
                      <a:srgbClr val="FFFFFF"/>
                    </a:solidFill>
                    <a:latin typeface="Verdana"/>
                    <a:cs typeface="Verdana"/>
                  </a:rPr>
                  <a:t>n  </a:t>
                </a:r>
                <a:r>
                  <a:rPr sz="1200" spc="125" dirty="0">
                    <a:solidFill>
                      <a:srgbClr val="FFFFFF"/>
                    </a:solidFill>
                    <a:latin typeface="Verdana"/>
                    <a:cs typeface="Verdana"/>
                  </a:rPr>
                  <a:t>M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n</a:t>
                </a:r>
                <a:r>
                  <a:rPr sz="1200" spc="15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45" dirty="0">
                    <a:solidFill>
                      <a:srgbClr val="FFFFFF"/>
                    </a:solidFill>
                    <a:latin typeface="Verdana"/>
                    <a:cs typeface="Verdana"/>
                  </a:rPr>
                  <a:t>ó</a:t>
                </a:r>
                <a:r>
                  <a:rPr sz="1200" spc="-30" dirty="0">
                    <a:solidFill>
                      <a:srgbClr val="FFFFFF"/>
                    </a:solidFill>
                    <a:latin typeface="Verdana"/>
                    <a:cs typeface="Verdana"/>
                  </a:rPr>
                  <a:t>n</a:t>
                </a:r>
                <a:r>
                  <a:rPr sz="1200" spc="-135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en</a:t>
                </a:r>
                <a:r>
                  <a:rPr sz="1200" spc="-80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15" dirty="0">
                    <a:solidFill>
                      <a:srgbClr val="FFFFFF"/>
                    </a:solidFill>
                    <a:latin typeface="Verdana"/>
                    <a:cs typeface="Verdana"/>
                  </a:rPr>
                  <a:t>m</a:t>
                </a:r>
                <a:r>
                  <a:rPr sz="1200" spc="10" dirty="0">
                    <a:solidFill>
                      <a:srgbClr val="FFFFFF"/>
                    </a:solidFill>
                    <a:latin typeface="Verdana"/>
                    <a:cs typeface="Verdana"/>
                  </a:rPr>
                  <a:t>a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5" dirty="0">
                    <a:solidFill>
                      <a:srgbClr val="FFFFFF"/>
                    </a:solidFill>
                    <a:latin typeface="Verdana"/>
                    <a:cs typeface="Verdana"/>
                  </a:rPr>
                  <a:t>e</a:t>
                </a:r>
                <a:r>
                  <a:rPr sz="1200" spc="40" dirty="0">
                    <a:solidFill>
                      <a:srgbClr val="FFFFFF"/>
                    </a:solidFill>
                    <a:latin typeface="Verdana"/>
                    <a:cs typeface="Verdana"/>
                  </a:rPr>
                  <a:t>m</a:t>
                </a:r>
                <a:r>
                  <a:rPr sz="1200" spc="10" dirty="0">
                    <a:solidFill>
                      <a:srgbClr val="FFFFFF"/>
                    </a:solidFill>
                    <a:latin typeface="Verdana"/>
                    <a:cs typeface="Verdana"/>
                  </a:rPr>
                  <a:t>á</a:t>
                </a:r>
                <a:r>
                  <a:rPr sz="1200" spc="2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130" dirty="0">
                    <a:solidFill>
                      <a:srgbClr val="FFFFFF"/>
                    </a:solidFill>
                    <a:latin typeface="Verdana"/>
                    <a:cs typeface="Verdana"/>
                  </a:rPr>
                  <a:t>c</a:t>
                </a:r>
                <a:r>
                  <a:rPr sz="1200" spc="70" dirty="0">
                    <a:solidFill>
                      <a:srgbClr val="FFFFFF"/>
                    </a:solidFill>
                    <a:latin typeface="Verdana"/>
                    <a:cs typeface="Verdana"/>
                  </a:rPr>
                  <a:t>a  </a:t>
                </a:r>
                <a:r>
                  <a:rPr sz="1200" spc="-70" dirty="0">
                    <a:solidFill>
                      <a:srgbClr val="FFFFFF"/>
                    </a:solidFill>
                    <a:latin typeface="Verdana"/>
                    <a:cs typeface="Verdana"/>
                  </a:rPr>
                  <a:t>y</a:t>
                </a:r>
                <a:r>
                  <a:rPr sz="1200" spc="-110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200" spc="-55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200" spc="-114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-60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200" spc="15" dirty="0">
                    <a:solidFill>
                      <a:srgbClr val="FFFFFF"/>
                    </a:solidFill>
                    <a:latin typeface="Verdana"/>
                    <a:cs typeface="Verdana"/>
                  </a:rPr>
                  <a:t>erac</a:t>
                </a:r>
                <a:r>
                  <a:rPr sz="1200" spc="-15" dirty="0">
                    <a:solidFill>
                      <a:srgbClr val="FFFFFF"/>
                    </a:solidFill>
                    <a:latin typeface="Verdana"/>
                    <a:cs typeface="Verdana"/>
                  </a:rPr>
                  <a:t>i</a:t>
                </a:r>
                <a:r>
                  <a:rPr sz="1200" spc="75" dirty="0">
                    <a:solidFill>
                      <a:srgbClr val="FFFFFF"/>
                    </a:solidFill>
                    <a:latin typeface="Verdana"/>
                    <a:cs typeface="Verdana"/>
                  </a:rPr>
                  <a:t>dad</a:t>
                </a:r>
                <a:endParaRPr sz="1200" dirty="0">
                  <a:latin typeface="Verdana"/>
                  <a:cs typeface="Verdana"/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D5F7AE5-F3D2-4256-BE89-F4C69C20CFFE}"/>
              </a:ext>
            </a:extLst>
          </p:cNvPr>
          <p:cNvGrpSpPr/>
          <p:nvPr/>
        </p:nvGrpSpPr>
        <p:grpSpPr>
          <a:xfrm>
            <a:off x="128883" y="2965379"/>
            <a:ext cx="1871262" cy="3727780"/>
            <a:chOff x="968288" y="3276599"/>
            <a:chExt cx="1871262" cy="337796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26AEE630-3617-4410-924B-338B14321D44}"/>
                </a:ext>
              </a:extLst>
            </p:cNvPr>
            <p:cNvSpPr/>
            <p:nvPr/>
          </p:nvSpPr>
          <p:spPr>
            <a:xfrm>
              <a:off x="968289" y="3276599"/>
              <a:ext cx="1871261" cy="330541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68288" y="5497832"/>
              <a:ext cx="1871261" cy="115672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marR="5080" indent="635" algn="ctr">
                <a:lnSpc>
                  <a:spcPct val="1502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Stephanie Rojas C.  </a:t>
              </a:r>
              <a:r>
                <a:rPr lang="es-ES" sz="1200" dirty="0">
                  <a:solidFill>
                    <a:srgbClr val="FFFFFF"/>
                  </a:solidFill>
                  <a:latin typeface="Verdana"/>
                  <a:cs typeface="Verdana"/>
                </a:rPr>
                <a:t>Coordinadora PIE</a:t>
              </a:r>
              <a:endParaRPr sz="1200" dirty="0">
                <a:latin typeface="Verdana"/>
                <a:cs typeface="Verdana"/>
              </a:endParaRPr>
            </a:p>
            <a:p>
              <a:pPr marL="12065" marR="5080" algn="ctr">
                <a:lnSpc>
                  <a:spcPts val="1160"/>
                </a:lnSpc>
                <a:spcBef>
                  <a:spcPts val="969"/>
                </a:spcBef>
              </a:pPr>
              <a:r>
                <a:rPr lang="es-ES" sz="1200" dirty="0">
                  <a:solidFill>
                    <a:srgbClr val="FFFFFF"/>
                  </a:solidFill>
                  <a:latin typeface="Verdana"/>
                  <a:cs typeface="Verdana"/>
                </a:rPr>
                <a:t>Educadora diferencial.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Mención</a:t>
              </a:r>
              <a:r>
                <a:rPr lang="es-CL" sz="12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en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 TEL e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Inclusión</a:t>
              </a:r>
              <a:r>
                <a:rPr sz="120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dirty="0" err="1">
                  <a:solidFill>
                    <a:srgbClr val="FFFFFF"/>
                  </a:solidFill>
                  <a:latin typeface="Verdana"/>
                  <a:cs typeface="Verdana"/>
                </a:rPr>
                <a:t>educativa</a:t>
              </a:r>
              <a:endParaRPr sz="1200" dirty="0">
                <a:latin typeface="Verdana"/>
                <a:cs typeface="Verdana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0F383B0-5EDC-414B-B19A-0E8C6BC28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12" y="3370102"/>
              <a:ext cx="1595798" cy="2127730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65094F8-B82B-E84F-9A03-18705B1F1650}"/>
              </a:ext>
            </a:extLst>
          </p:cNvPr>
          <p:cNvGrpSpPr/>
          <p:nvPr/>
        </p:nvGrpSpPr>
        <p:grpSpPr>
          <a:xfrm>
            <a:off x="2217684" y="1974538"/>
            <a:ext cx="1871262" cy="3210250"/>
            <a:chOff x="968288" y="3276599"/>
            <a:chExt cx="1871262" cy="3305415"/>
          </a:xfrm>
        </p:grpSpPr>
        <p:sp>
          <p:nvSpPr>
            <p:cNvPr id="29" name="Rectángulo: esquinas redondeadas 19">
              <a:extLst>
                <a:ext uri="{FF2B5EF4-FFF2-40B4-BE49-F238E27FC236}">
                  <a16:creationId xmlns:a16="http://schemas.microsoft.com/office/drawing/2014/main" id="{B1D10845-6E54-1B44-838B-467E52B70653}"/>
                </a:ext>
              </a:extLst>
            </p:cNvPr>
            <p:cNvSpPr/>
            <p:nvPr/>
          </p:nvSpPr>
          <p:spPr>
            <a:xfrm>
              <a:off x="968289" y="3276599"/>
              <a:ext cx="1871261" cy="330541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1A71985E-3C45-CC4B-80F2-4A4B74139E5F}"/>
                </a:ext>
              </a:extLst>
            </p:cNvPr>
            <p:cNvSpPr txBox="1"/>
            <p:nvPr/>
          </p:nvSpPr>
          <p:spPr>
            <a:xfrm>
              <a:off x="968288" y="5497832"/>
              <a:ext cx="1871261" cy="2525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marR="5080" indent="635" algn="ctr">
                <a:lnSpc>
                  <a:spcPct val="150200"/>
                </a:lnSpc>
                <a:spcBef>
                  <a:spcPts val="100"/>
                </a:spcBef>
              </a:pPr>
              <a:endParaRPr sz="1200" dirty="0">
                <a:latin typeface="Verdana"/>
                <a:cs typeface="Verdana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D7A6488-7C4F-D948-8D63-4FC218FD7F2C}"/>
              </a:ext>
            </a:extLst>
          </p:cNvPr>
          <p:cNvGrpSpPr/>
          <p:nvPr/>
        </p:nvGrpSpPr>
        <p:grpSpPr>
          <a:xfrm>
            <a:off x="10204976" y="1869107"/>
            <a:ext cx="1871261" cy="3305415"/>
            <a:chOff x="8770575" y="3186191"/>
            <a:chExt cx="1871261" cy="3305415"/>
          </a:xfrm>
        </p:grpSpPr>
        <p:sp>
          <p:nvSpPr>
            <p:cNvPr id="33" name="Rectángulo: esquinas redondeadas 16">
              <a:extLst>
                <a:ext uri="{FF2B5EF4-FFF2-40B4-BE49-F238E27FC236}">
                  <a16:creationId xmlns:a16="http://schemas.microsoft.com/office/drawing/2014/main" id="{00C79153-BB1D-9A48-9E47-9F9A04863E90}"/>
                </a:ext>
              </a:extLst>
            </p:cNvPr>
            <p:cNvSpPr/>
            <p:nvPr/>
          </p:nvSpPr>
          <p:spPr>
            <a:xfrm>
              <a:off x="8770575" y="3186191"/>
              <a:ext cx="1871261" cy="330541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4BA1B8CB-FF32-814E-BDDC-67CCED2FF6C3}"/>
                </a:ext>
              </a:extLst>
            </p:cNvPr>
            <p:cNvSpPr txBox="1"/>
            <p:nvPr/>
          </p:nvSpPr>
          <p:spPr>
            <a:xfrm>
              <a:off x="8845695" y="5435533"/>
              <a:ext cx="1743582" cy="289822"/>
            </a:xfrm>
            <a:prstGeom prst="rect">
              <a:avLst/>
            </a:prstGeom>
          </p:spPr>
          <p:txBody>
            <a:bodyPr vert="horz" wrap="square" lIns="0" tIns="104139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819"/>
                </a:spcBef>
              </a:pPr>
              <a:endParaRPr sz="1200" dirty="0">
                <a:latin typeface="Verdana"/>
                <a:cs typeface="Verdana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5B91D4D-C6B7-AD40-86BF-49B46F3BE3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/>
          <a:stretch/>
        </p:blipFill>
        <p:spPr>
          <a:xfrm>
            <a:off x="6550926" y="2055678"/>
            <a:ext cx="1154688" cy="181940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3AC4D3B-1DF7-B348-A487-2FB162F628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6" b="30054"/>
          <a:stretch/>
        </p:blipFill>
        <p:spPr>
          <a:xfrm>
            <a:off x="4349011" y="3613422"/>
            <a:ext cx="1619456" cy="166897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3F39129-1858-864A-9F23-B72B71F45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8" y="464294"/>
            <a:ext cx="1298099" cy="1317282"/>
          </a:xfrm>
          <a:prstGeom prst="rect">
            <a:avLst/>
          </a:prstGeom>
        </p:spPr>
      </p:pic>
      <p:sp>
        <p:nvSpPr>
          <p:cNvPr id="41" name="object 11">
            <a:extLst>
              <a:ext uri="{FF2B5EF4-FFF2-40B4-BE49-F238E27FC236}">
                <a16:creationId xmlns:a16="http://schemas.microsoft.com/office/drawing/2014/main" id="{0EC17F44-460B-484A-951C-CADBA6F0A13C}"/>
              </a:ext>
            </a:extLst>
          </p:cNvPr>
          <p:cNvSpPr txBox="1"/>
          <p:nvPr/>
        </p:nvSpPr>
        <p:spPr>
          <a:xfrm>
            <a:off x="2248393" y="4135250"/>
            <a:ext cx="1686560" cy="8155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9525" algn="ctr">
              <a:lnSpc>
                <a:spcPct val="149400"/>
              </a:lnSpc>
              <a:spcBef>
                <a:spcPts val="110"/>
              </a:spcBef>
            </a:pPr>
            <a:r>
              <a:rPr lang="es-ES" sz="1200" spc="-60" dirty="0" err="1">
                <a:solidFill>
                  <a:srgbClr val="FFFFFF"/>
                </a:solidFill>
                <a:latin typeface="Verdana"/>
                <a:cs typeface="Verdana"/>
              </a:rPr>
              <a:t>Scarlett</a:t>
            </a:r>
            <a:r>
              <a:rPr lang="es-ES" sz="1200" spc="-60" dirty="0">
                <a:solidFill>
                  <a:srgbClr val="FFFFFF"/>
                </a:solidFill>
                <a:latin typeface="Verdana"/>
                <a:cs typeface="Verdana"/>
              </a:rPr>
              <a:t> Salgado A. </a:t>
            </a:r>
            <a:endParaRPr lang="es-ES" sz="1200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 indent="-9525" algn="ctr">
              <a:lnSpc>
                <a:spcPct val="149400"/>
              </a:lnSpc>
              <a:spcBef>
                <a:spcPts val="110"/>
              </a:spcBef>
            </a:pPr>
            <a:r>
              <a:rPr lang="es-ES" sz="1200" spc="-105" dirty="0">
                <a:solidFill>
                  <a:srgbClr val="FFFFFF"/>
                </a:solidFill>
                <a:latin typeface="Verdana"/>
                <a:cs typeface="Verdana"/>
              </a:rPr>
              <a:t>Profesora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-114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20" dirty="0" err="1">
                <a:solidFill>
                  <a:srgbClr val="FFFFFF"/>
                </a:solidFill>
                <a:latin typeface="Verdana"/>
                <a:cs typeface="Verdana"/>
              </a:rPr>
              <a:t>feren</a:t>
            </a:r>
            <a:r>
              <a:rPr sz="1200" spc="150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14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5" dirty="0" err="1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lang="es-ES" sz="1200" spc="-5" dirty="0">
                <a:solidFill>
                  <a:srgbClr val="FFFFFF"/>
                </a:solidFill>
                <a:latin typeface="Verdana"/>
                <a:cs typeface="Verdana"/>
              </a:rPr>
              <a:t> con Mención DI</a:t>
            </a: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F7174219-7070-7141-A0E0-F8FF965D3E5F}"/>
              </a:ext>
            </a:extLst>
          </p:cNvPr>
          <p:cNvSpPr txBox="1"/>
          <p:nvPr/>
        </p:nvSpPr>
        <p:spPr>
          <a:xfrm>
            <a:off x="10204976" y="4189777"/>
            <a:ext cx="1897969" cy="8612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lang="es-ES" sz="1200" spc="135" dirty="0">
                <a:solidFill>
                  <a:srgbClr val="FFFFFF"/>
                </a:solidFill>
                <a:latin typeface="Verdana"/>
                <a:cs typeface="Verdana"/>
              </a:rPr>
              <a:t>Elizabeth Castro M.</a:t>
            </a:r>
            <a:endParaRPr sz="1200" dirty="0">
              <a:latin typeface="Verdana"/>
              <a:cs typeface="Verdana"/>
            </a:endParaRPr>
          </a:p>
          <a:p>
            <a:pPr marL="12700" marR="5080" indent="-3175" algn="ctr">
              <a:lnSpc>
                <a:spcPct val="79900"/>
              </a:lnSpc>
              <a:spcBef>
                <a:spcPts val="1015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fes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feren</a:t>
            </a:r>
            <a:r>
              <a:rPr sz="1200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200" spc="1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1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7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erac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dad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6D25DC52-A24E-A345-A042-D7F1DD297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04" y="2109729"/>
            <a:ext cx="1506540" cy="20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1C8EA5-C23E-824F-A0ED-6EA08A5DB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13" y="2076034"/>
            <a:ext cx="1514887" cy="204241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549</TotalTime>
  <Words>193</Words>
  <Application>Microsoft Macintosh PowerPoint</Application>
  <PresentationFormat>Panorámica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Verdana</vt:lpstr>
      <vt:lpstr>Wingdings 3</vt:lpstr>
      <vt:lpstr>Ion</vt:lpstr>
      <vt:lpstr>PROGRAMA DE INTEGRACIÓN ESCOLAR</vt:lpstr>
      <vt:lpstr>¿CUÁL ES EL ROL DEL PIE?</vt:lpstr>
      <vt:lpstr>NUESTRO EQUIPO PIE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EQUIPO PIE 2022</dc:title>
  <dc:creator>Ailin Silva</dc:creator>
  <cp:lastModifiedBy>Microsoft Office User</cp:lastModifiedBy>
  <cp:revision>18</cp:revision>
  <cp:lastPrinted>2024-11-07T19:33:38Z</cp:lastPrinted>
  <dcterms:created xsi:type="dcterms:W3CDTF">2024-11-07T19:08:21Z</dcterms:created>
  <dcterms:modified xsi:type="dcterms:W3CDTF">2025-04-17T19:47:15Z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2024-11-07T00:00:00Z</vt:filetime>
  </property>
</Properties>
</file>