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Architects Daughter"/>
      <p:regular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e6x7AX+8wKLxfbpAcI/+bXKRE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DE36FA-DD4E-4706-8597-805D3AF72BC6}">
  <a:tblStyle styleId="{07DE36FA-DD4E-4706-8597-805D3AF72BC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chitectsDaughter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4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a8a91d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343a8a91d1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456d44c9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c456d44c9d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3a8a91d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343a8a91d1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3a8a91d1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43a8a91d1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4b729d6d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c4b729d6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4e081331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c4e08133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4e081331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c4e081331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c1bea9b7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6c1bea9b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c1a42b0b2_3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6c1a42b0b2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c1a42b0b2_3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6c1a42b0b2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456d44c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2c456d44c9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456d44c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c456d44c9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" name="Google Shape;1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" name="Google Shape;2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2" name="Google Shape;2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" name="Google Shape;2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olegiosanalfonso.cl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olegiosanalfonso.c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520700" y="226988"/>
            <a:ext cx="3008313" cy="81441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COMPLEJO EDUCACIONAL SAN ALFONSO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3613990" y="216691"/>
            <a:ext cx="5111750" cy="585311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s-CL" sz="4400"/>
              <a:t>CUENTA PÚBLICA</a:t>
            </a:r>
            <a:r>
              <a:rPr b="1" lang="es-C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b="1" lang="es-CL" sz="4400"/>
              <a:t>5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  <a:p>
            <a:pPr indent="-342900" lvl="0" marL="34290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b="1"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Eyzaguirre 2879   Fono: 22852 1092</a:t>
            </a:r>
            <a:endParaRPr sz="900"/>
          </a:p>
          <a:p>
            <a:pPr indent="0" lvl="0" marL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b="1" lang="es-CL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www.colegiosanalfonso.cl</a:t>
            </a:r>
            <a:endParaRPr sz="900"/>
          </a:p>
          <a:p>
            <a:pPr indent="0" lvl="0" marL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0557" y="1739092"/>
            <a:ext cx="481861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910275" y="4973050"/>
            <a:ext cx="48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s-CL" sz="24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Educar  es  enseñar  a  vivir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539" y="1739092"/>
            <a:ext cx="1495634" cy="195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3a8a91d13_0_0"/>
          <p:cNvSpPr txBox="1"/>
          <p:nvPr>
            <p:ph type="title"/>
          </p:nvPr>
        </p:nvSpPr>
        <p:spPr>
          <a:xfrm>
            <a:off x="307525" y="257050"/>
            <a:ext cx="4745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alibri"/>
              <a:buNone/>
            </a:pPr>
            <a:r>
              <a:rPr b="1" lang="es-CL" sz="3100">
                <a:solidFill>
                  <a:srgbClr val="366092"/>
                </a:solidFill>
              </a:rPr>
              <a:t>DIMENSIONES</a:t>
            </a:r>
            <a:endParaRPr sz="3100"/>
          </a:p>
        </p:txBody>
      </p:sp>
      <p:sp>
        <p:nvSpPr>
          <p:cNvPr id="152" name="Google Shape;152;g343a8a91d13_0_0"/>
          <p:cNvSpPr/>
          <p:nvPr/>
        </p:nvSpPr>
        <p:spPr>
          <a:xfrm>
            <a:off x="3723350" y="1149775"/>
            <a:ext cx="5053200" cy="5569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i="0" lang="es-CL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Recursos Invertidos: $2</a:t>
            </a:r>
            <a:r>
              <a:rPr b="1" lang="es-C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0.679.591</a:t>
            </a:r>
            <a:r>
              <a:rPr b="1" i="0" lang="es-CL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.-</a:t>
            </a:r>
            <a:endParaRPr b="1" i="0" sz="1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0" i="0" lang="es-CL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Compuesta por las acciones de: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Acompañamiento Docente, espacios de acompañamiento para los docentes.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Charlas y Capacitación Docente, con el fin de mejorar herramientas pedagógicas y resultados.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Reuniones Equipo de Gestión, con la finalidad de revisar metas, resultados, actividades, etc.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0" i="0" lang="es-CL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Fortalecimiento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 la gestión pedagógica para la mejora continua, apoyo de asesores desde oficina central para el mejoramiento de los aprendizajes.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Acompañamiento docente para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fortalecimiento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prácticas pedagógicas,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asesoría a profesores por evaluación docente.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0" i="0" lang="es-CL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Todas estas acciones buscan fortalecer las herramientas pedagógicas de los docentes y el equipo de gestión para, para de esta manera  mejorar los resultados y aprendizajes académicos de nuestros estudiantes.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43a8a91d13_0_0"/>
          <p:cNvSpPr/>
          <p:nvPr/>
        </p:nvSpPr>
        <p:spPr>
          <a:xfrm>
            <a:off x="254725" y="2865000"/>
            <a:ext cx="3202500" cy="1128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CL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g343a8a91d13_0_0"/>
          <p:cNvCxnSpPr/>
          <p:nvPr/>
        </p:nvCxnSpPr>
        <p:spPr>
          <a:xfrm flipH="1">
            <a:off x="2112175" y="1379825"/>
            <a:ext cx="17700" cy="8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456d44c9d_0_18"/>
          <p:cNvSpPr txBox="1"/>
          <p:nvPr>
            <p:ph type="title"/>
          </p:nvPr>
        </p:nvSpPr>
        <p:spPr>
          <a:xfrm>
            <a:off x="4774475" y="371475"/>
            <a:ext cx="37416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alibri"/>
              <a:buNone/>
            </a:pPr>
            <a:r>
              <a:rPr b="1" lang="es-CL" sz="3000">
                <a:solidFill>
                  <a:srgbClr val="366092"/>
                </a:solidFill>
              </a:rPr>
              <a:t>DIMENSIONES</a:t>
            </a:r>
            <a:endParaRPr sz="3000"/>
          </a:p>
        </p:txBody>
      </p:sp>
      <p:sp>
        <p:nvSpPr>
          <p:cNvPr id="160" name="Google Shape;160;g2c456d44c9d_0_18"/>
          <p:cNvSpPr/>
          <p:nvPr/>
        </p:nvSpPr>
        <p:spPr>
          <a:xfrm>
            <a:off x="387350" y="596300"/>
            <a:ext cx="4577400" cy="603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</a:t>
            </a:r>
            <a:r>
              <a:rPr b="1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cursos Invertidos: $7.728.653.-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Compuesta por las acciones de: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b="0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Reconocimiento a los estudiantes, </a:t>
            </a:r>
            <a:r>
              <a:rPr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reconocer a los estudiantes por medio de diplomas, medallas, paseos, etc.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b="0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Apoyo y contención socioemocional a la comunidad educativa, desarrollo de p</a:t>
            </a:r>
            <a:r>
              <a:rPr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 socioemocional, talleres para estudiantes y padres, contención grupal, individual y charlas de autoestima y autocuidado, etc.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b="0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Monitoreo socioemocional de los estudiantes por curso</a:t>
            </a:r>
            <a:r>
              <a:rPr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monitoreo de aspectos emocionales de los estudiantes.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Vinculación con el Medio, actividades de encuentro tanto internas como externas, saludables, deportivas, culturales, etc.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Todas estas acciones buscan fortalecer y desarrollar habilidades socioemocionales y de buena convivencia en nuestros estudiantes y en todo la comunidad educativa, a través de nuestro Plan Socio Emocional.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2c456d44c9d_0_18"/>
          <p:cNvSpPr/>
          <p:nvPr/>
        </p:nvSpPr>
        <p:spPr>
          <a:xfrm>
            <a:off x="5300375" y="2813625"/>
            <a:ext cx="3215700" cy="1145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CL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CONVIVENCIA ESCOLAR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g2c456d44c9d_0_18"/>
          <p:cNvCxnSpPr>
            <a:stCxn id="159" idx="2"/>
          </p:cNvCxnSpPr>
          <p:nvPr/>
        </p:nvCxnSpPr>
        <p:spPr>
          <a:xfrm>
            <a:off x="6645275" y="1220175"/>
            <a:ext cx="9600" cy="96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3a8a91d13_0_10"/>
          <p:cNvSpPr txBox="1"/>
          <p:nvPr>
            <p:ph type="title"/>
          </p:nvPr>
        </p:nvSpPr>
        <p:spPr>
          <a:xfrm>
            <a:off x="333775" y="353875"/>
            <a:ext cx="3275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alibri"/>
              <a:buNone/>
            </a:pPr>
            <a:r>
              <a:rPr b="1" lang="es-CL" sz="3200">
                <a:solidFill>
                  <a:srgbClr val="366092"/>
                </a:solidFill>
              </a:rPr>
              <a:t>DIMENSIONES</a:t>
            </a:r>
            <a:endParaRPr sz="3200"/>
          </a:p>
        </p:txBody>
      </p:sp>
      <p:sp>
        <p:nvSpPr>
          <p:cNvPr id="168" name="Google Shape;168;g343a8a91d13_0_10"/>
          <p:cNvSpPr/>
          <p:nvPr/>
        </p:nvSpPr>
        <p:spPr>
          <a:xfrm>
            <a:off x="3608875" y="772375"/>
            <a:ext cx="4921200" cy="5903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Recursos Invertidos: $</a:t>
            </a:r>
            <a:r>
              <a:rPr b="1"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84.084.536.-</a:t>
            </a:r>
            <a:endParaRPr b="1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Compuesta por las acciones de: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Incentivo al desempeño, desti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nado al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monitoreo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los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estudiantes, a través de los profesores jefes.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de la convivencia escolar,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equipo de convivencia escolar,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destinado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 realizar actividades para mantener y fortalecer el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vínculo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los estudiantes y sus familias.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Implementación de recursos tecnológicos, adquisición y renovación de ma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teriales para los estudiantes de Educación Técnico Profesional.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Adquisición de materiales de librería y apoyo pedagógico, adquisición de materiales de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librería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artículos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didácticos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laboratorios, etc.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Todas estas acciones tiene como finalidad apoyar el desarrollo de los conocimientos de los y las  estudiantes en todos los ámbitos de su aprendizaje.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43a8a91d13_0_10"/>
          <p:cNvSpPr/>
          <p:nvPr/>
        </p:nvSpPr>
        <p:spPr>
          <a:xfrm>
            <a:off x="395575" y="2832400"/>
            <a:ext cx="2832900" cy="130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CL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g343a8a91d13_0_10"/>
          <p:cNvCxnSpPr/>
          <p:nvPr/>
        </p:nvCxnSpPr>
        <p:spPr>
          <a:xfrm>
            <a:off x="1777750" y="1238950"/>
            <a:ext cx="0" cy="9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3a8a91d13_0_20"/>
          <p:cNvSpPr txBox="1"/>
          <p:nvPr>
            <p:ph type="title"/>
          </p:nvPr>
        </p:nvSpPr>
        <p:spPr>
          <a:xfrm>
            <a:off x="333775" y="353875"/>
            <a:ext cx="3275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137500"/>
              <a:buFont typeface="Calibri"/>
              <a:buNone/>
            </a:pPr>
            <a:r>
              <a:rPr b="1" lang="es-CL" sz="3200">
                <a:solidFill>
                  <a:srgbClr val="366092"/>
                </a:solidFill>
              </a:rPr>
              <a:t>RESUMEN RECURSOS SEP</a:t>
            </a:r>
            <a:endParaRPr sz="3200"/>
          </a:p>
        </p:txBody>
      </p:sp>
      <p:sp>
        <p:nvSpPr>
          <p:cNvPr id="176" name="Google Shape;176;g343a8a91d13_0_20"/>
          <p:cNvSpPr/>
          <p:nvPr/>
        </p:nvSpPr>
        <p:spPr>
          <a:xfrm>
            <a:off x="4260350" y="1388600"/>
            <a:ext cx="4049700" cy="3944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PEDAGÓGICA: $35.328.538.-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LIDERAZGOS: $20.679.591.-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CONVIVENCIA ESCOLAR: $7.728.653.-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RECURSOS: $84.084.536.-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g343a8a91d13_0_20"/>
          <p:cNvSpPr/>
          <p:nvPr/>
        </p:nvSpPr>
        <p:spPr>
          <a:xfrm>
            <a:off x="439575" y="2832400"/>
            <a:ext cx="2832900" cy="130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DE RECURSOS INVERTIDOS 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$147.821.318.-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g343a8a91d13_0_20"/>
          <p:cNvCxnSpPr/>
          <p:nvPr/>
        </p:nvCxnSpPr>
        <p:spPr>
          <a:xfrm>
            <a:off x="1856025" y="1326975"/>
            <a:ext cx="0" cy="9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b729d6d7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s-CL">
                <a:solidFill>
                  <a:srgbClr val="0B5394"/>
                </a:solidFill>
              </a:rPr>
              <a:t>RESULTADOS PEDAGÓGICOS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84" name="Google Shape;184;g2c4b729d6d7_0_0"/>
          <p:cNvSpPr txBox="1"/>
          <p:nvPr>
            <p:ph idx="1" type="body"/>
          </p:nvPr>
        </p:nvSpPr>
        <p:spPr>
          <a:xfrm>
            <a:off x="457200" y="110506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s-CL"/>
              <a:t>SIMCE LENGUAJE</a:t>
            </a:r>
            <a:endParaRPr/>
          </a:p>
        </p:txBody>
      </p:sp>
      <p:pic>
        <p:nvPicPr>
          <p:cNvPr id="185" name="Google Shape;185;g2c4b729d6d7_0_0"/>
          <p:cNvPicPr preferRelativeResize="0"/>
          <p:nvPr/>
        </p:nvPicPr>
        <p:blipFill rotWithShape="1">
          <a:blip r:embed="rId3">
            <a:alphaModFix/>
          </a:blip>
          <a:srcRect b="6513" l="3568" r="1779" t="15568"/>
          <a:stretch/>
        </p:blipFill>
        <p:spPr>
          <a:xfrm>
            <a:off x="457200" y="2074325"/>
            <a:ext cx="8094124" cy="43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4e081331d_0_1"/>
          <p:cNvSpPr txBox="1"/>
          <p:nvPr>
            <p:ph idx="1" type="body"/>
          </p:nvPr>
        </p:nvSpPr>
        <p:spPr>
          <a:xfrm>
            <a:off x="344025" y="65238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s-CL"/>
              <a:t>SIMCE MATEMÁTICA</a:t>
            </a:r>
            <a:endParaRPr/>
          </a:p>
        </p:txBody>
      </p:sp>
      <p:pic>
        <p:nvPicPr>
          <p:cNvPr id="191" name="Google Shape;191;g2c4e081331d_0_1"/>
          <p:cNvPicPr preferRelativeResize="0"/>
          <p:nvPr/>
        </p:nvPicPr>
        <p:blipFill rotWithShape="1">
          <a:blip r:embed="rId3">
            <a:alphaModFix/>
          </a:blip>
          <a:srcRect b="8108" l="2171" r="2581" t="13095"/>
          <a:stretch/>
        </p:blipFill>
        <p:spPr>
          <a:xfrm>
            <a:off x="344025" y="1672175"/>
            <a:ext cx="8418976" cy="43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4e081331d_0_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>
                <a:solidFill>
                  <a:schemeClr val="dk2"/>
                </a:solidFill>
              </a:rPr>
              <a:t>RESULTADOS PEDAGÓGICOS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7" name="Google Shape;197;g2c4e081331d_0_11"/>
          <p:cNvSpPr txBox="1"/>
          <p:nvPr>
            <p:ph idx="1" type="body"/>
          </p:nvPr>
        </p:nvSpPr>
        <p:spPr>
          <a:xfrm>
            <a:off x="645850" y="3599200"/>
            <a:ext cx="1619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s-CL"/>
              <a:t>PAES</a:t>
            </a:r>
            <a:endParaRPr/>
          </a:p>
        </p:txBody>
      </p:sp>
      <p:sp>
        <p:nvSpPr>
          <p:cNvPr id="198" name="Google Shape;198;g2c4e081331d_0_11"/>
          <p:cNvSpPr/>
          <p:nvPr/>
        </p:nvSpPr>
        <p:spPr>
          <a:xfrm>
            <a:off x="2831000" y="1839650"/>
            <a:ext cx="5248800" cy="4749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Cantidad de estudiantes que rindieron la PAES por curso: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4A </a:t>
            </a:r>
            <a:r>
              <a:rPr lang="es-CL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4B 1</a:t>
            </a:r>
            <a:r>
              <a:rPr lang="es-CL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4C 1</a:t>
            </a:r>
            <a:r>
              <a:rPr lang="es-CL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Estudiantes destacados sobre 700 puntos.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lt1"/>
                </a:solidFill>
              </a:rPr>
              <a:t>Dominique Robles Pérez 4°C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Luis Proboste Cartes  4°B</a:t>
            </a:r>
            <a:endParaRPr b="1" sz="3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c1bea9b71_1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77"/>
              <a:buNone/>
            </a:pPr>
            <a:r>
              <a:rPr b="1" lang="es-CL" sz="4511">
                <a:solidFill>
                  <a:schemeClr val="dk2"/>
                </a:solidFill>
              </a:rPr>
              <a:t>ROL DEL APODERADO Y SU IMPORTANCIA</a:t>
            </a:r>
            <a:endParaRPr b="1" sz="4511">
              <a:solidFill>
                <a:schemeClr val="dk2"/>
              </a:solidFill>
            </a:endParaRPr>
          </a:p>
        </p:txBody>
      </p:sp>
      <p:sp>
        <p:nvSpPr>
          <p:cNvPr id="204" name="Google Shape;204;g26c1bea9b71_1_0"/>
          <p:cNvSpPr/>
          <p:nvPr/>
        </p:nvSpPr>
        <p:spPr>
          <a:xfrm>
            <a:off x="293075" y="1695050"/>
            <a:ext cx="4041900" cy="470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6c1bea9b71_1_0"/>
          <p:cNvSpPr txBox="1"/>
          <p:nvPr/>
        </p:nvSpPr>
        <p:spPr>
          <a:xfrm>
            <a:off x="517475" y="2158625"/>
            <a:ext cx="3593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 rol del </a:t>
            </a:r>
            <a:r>
              <a:rPr b="1" i="0" lang="es-CL" sz="24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apoderado</a:t>
            </a:r>
            <a:r>
              <a:rPr b="0" i="0" lang="es-CL" sz="24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 multifacético, y abarca aspectos tanto </a:t>
            </a:r>
            <a:r>
              <a:rPr b="1" i="0" lang="es-CL" sz="24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académicos</a:t>
            </a: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como </a:t>
            </a:r>
            <a:r>
              <a:rPr b="1" i="0" lang="es-CL" sz="24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sociales</a:t>
            </a:r>
            <a:r>
              <a:rPr b="1" lang="es-CL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6c1bea9b71_1_0"/>
          <p:cNvSpPr/>
          <p:nvPr/>
        </p:nvSpPr>
        <p:spPr>
          <a:xfrm>
            <a:off x="4819650" y="1695050"/>
            <a:ext cx="3946200" cy="470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6c1bea9b71_1_0"/>
          <p:cNvSpPr txBox="1"/>
          <p:nvPr/>
        </p:nvSpPr>
        <p:spPr>
          <a:xfrm>
            <a:off x="5150700" y="1975550"/>
            <a:ext cx="32841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b="1" i="0" lang="es-CL" sz="23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colaboración activa </a:t>
            </a:r>
            <a:r>
              <a:rPr b="0" i="0" lang="es-CL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 los </a:t>
            </a:r>
            <a:r>
              <a:rPr b="1" i="0" lang="es-CL" sz="23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apoderados</a:t>
            </a:r>
            <a:r>
              <a:rPr b="0" i="0" lang="es-CL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y la </a:t>
            </a:r>
            <a:r>
              <a:rPr b="1" i="0" lang="es-CL" sz="23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escuela</a:t>
            </a:r>
            <a:r>
              <a:rPr b="0" i="0" lang="es-CL" sz="230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-CL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 esencial para promover un ambiente educativo positivo y enriquecedor para los estudiantes.</a:t>
            </a:r>
            <a:endParaRPr b="0" i="0" sz="2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c1a42b0b2_3_8"/>
          <p:cNvSpPr txBox="1"/>
          <p:nvPr/>
        </p:nvSpPr>
        <p:spPr>
          <a:xfrm>
            <a:off x="742950" y="400050"/>
            <a:ext cx="79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s-CL" sz="3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NORMAS Y REGLAS QUE CUMPLIR</a:t>
            </a:r>
            <a:r>
              <a:rPr b="1" i="0" lang="es-CL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6c1a42b0b2_3_8"/>
          <p:cNvSpPr/>
          <p:nvPr/>
        </p:nvSpPr>
        <p:spPr>
          <a:xfrm>
            <a:off x="190500" y="1416900"/>
            <a:ext cx="8801100" cy="5079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6c1a42b0b2_3_8"/>
          <p:cNvSpPr txBox="1"/>
          <p:nvPr/>
        </p:nvSpPr>
        <p:spPr>
          <a:xfrm>
            <a:off x="1409700" y="1416900"/>
            <a:ext cx="6724800" cy="5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19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b="0" i="0" lang="es-CL" sz="18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Cumplir y conocer el reglamento de convivencia escolar.</a:t>
            </a:r>
            <a:endParaRPr b="0" i="0" sz="21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2.</a:t>
            </a:r>
            <a:r>
              <a:rPr b="0" i="0" lang="es-CL" sz="2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Procurar que su pupilo no falte a clases. Inasistencias reiteradas sin justificación </a:t>
            </a:r>
            <a:r>
              <a:rPr lang="es-CL" sz="2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y constantes atrasos son 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considerado una </a:t>
            </a:r>
            <a:r>
              <a:rPr b="1" i="0" lang="es-CL" sz="2150" u="none" cap="none" strike="noStrike">
                <a:solidFill>
                  <a:srgbClr val="FFBB82"/>
                </a:solidFill>
                <a:latin typeface="Roboto"/>
                <a:ea typeface="Roboto"/>
                <a:cs typeface="Roboto"/>
                <a:sym typeface="Roboto"/>
              </a:rPr>
              <a:t>VULNERACIÓN DE DERECHOS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para el estudiante.</a:t>
            </a:r>
            <a:endParaRPr b="0" i="0" sz="21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3.</a:t>
            </a:r>
            <a:r>
              <a:rPr b="0" i="0" lang="es-CL" sz="2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Conocer el horario de clases (hora de entrada y salida y cuales son las asignaturas que le corresponden).</a:t>
            </a:r>
            <a:endParaRPr b="0" i="0" sz="21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</a:t>
            </a:r>
            <a:r>
              <a:rPr b="0" i="0" lang="es-CL" sz="2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Supervisar la puntualidad y presentación personal de su hijo.</a:t>
            </a:r>
            <a:endParaRPr b="0" i="0" sz="21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5.</a:t>
            </a:r>
            <a:r>
              <a:rPr b="0" i="0" lang="es-CL" sz="2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Asistir a reuniones, entrevistas y actividades extra programáticas, etc</a:t>
            </a:r>
            <a:r>
              <a:rPr b="0" i="0" lang="es-CL" sz="19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9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c1a42b0b2_3_20"/>
          <p:cNvSpPr txBox="1"/>
          <p:nvPr/>
        </p:nvSpPr>
        <p:spPr>
          <a:xfrm>
            <a:off x="1038150" y="552450"/>
            <a:ext cx="7067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L" sz="3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NORMAS Y REGLAS QUE CUMPLIR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6c1a42b0b2_3_20"/>
          <p:cNvSpPr/>
          <p:nvPr/>
        </p:nvSpPr>
        <p:spPr>
          <a:xfrm>
            <a:off x="209550" y="1275750"/>
            <a:ext cx="8724900" cy="5277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6c1a42b0b2_3_20"/>
          <p:cNvSpPr txBox="1"/>
          <p:nvPr/>
        </p:nvSpPr>
        <p:spPr>
          <a:xfrm>
            <a:off x="657300" y="1613400"/>
            <a:ext cx="7829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1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6.</a:t>
            </a:r>
            <a:r>
              <a:rPr b="0" i="0" lang="es-CL" sz="2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Conocer y manejar el calendario de evaluaciones del estudiante.</a:t>
            </a:r>
            <a:endParaRPr b="0" i="0" sz="2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7.</a:t>
            </a:r>
            <a:r>
              <a:rPr b="0" i="0" lang="es-CL" sz="2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Supervisar hábitos de estudio.</a:t>
            </a:r>
            <a:endParaRPr b="0" i="0" sz="2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8.</a:t>
            </a:r>
            <a:r>
              <a:rPr b="0" i="0" lang="es-CL" sz="2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Apoyar las iniciativas pedagógicas del colegio.</a:t>
            </a:r>
            <a:endParaRPr b="0" i="0" sz="2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9.</a:t>
            </a:r>
            <a:r>
              <a:rPr b="0" i="0" lang="es-CL" sz="2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Mantener contacto permanente y colaborativo con el </a:t>
            </a:r>
            <a:r>
              <a:rPr b="1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Profesor Jefe y el Colegio.</a:t>
            </a:r>
            <a:endParaRPr b="1" i="0" sz="2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10.</a:t>
            </a:r>
            <a:r>
              <a:rPr b="0" i="0" lang="es-CL" sz="2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0" i="0" lang="es-CL" sz="23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Responder oportunamente con los compromisos pactados con el colegio y profesores. </a:t>
            </a:r>
            <a:endParaRPr b="0" i="0" sz="2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Calibri"/>
              <a:buNone/>
            </a:pPr>
            <a:r>
              <a:rPr b="1" lang="es-CL">
                <a:solidFill>
                  <a:srgbClr val="538CD5"/>
                </a:solidFill>
              </a:rPr>
              <a:t>ANTECEDENTES GENERALES DEL COLEGIO</a:t>
            </a:r>
            <a:endParaRPr/>
          </a:p>
        </p:txBody>
      </p:sp>
      <p:sp>
        <p:nvSpPr>
          <p:cNvPr id="95" name="Google Shape;95;p2"/>
          <p:cNvSpPr txBox="1"/>
          <p:nvPr>
            <p:ph idx="2" type="body"/>
          </p:nvPr>
        </p:nvSpPr>
        <p:spPr>
          <a:xfrm>
            <a:off x="457200" y="2132856"/>
            <a:ext cx="4186808" cy="3993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L"/>
              <a:t>La Cuenta Pública de la Gestión Educativa 2024, se expone a continuación.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L"/>
              <a:t>Se dará a conocer las acciones en el ámbito de la gestión liderazgo, gestión pedagógica y de convivencia escolar.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4644008" y="2132856"/>
            <a:ext cx="3960440" cy="165618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Queremos ser un referente en la educación TP, personas con habilidades sociales que buscan el bien común.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644008" y="4365104"/>
            <a:ext cx="4032448" cy="165618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Formar profesionales técnicos de Nivel Medio, promover la educación continua y competentes en el mundo laboral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860032" y="4399294"/>
            <a:ext cx="8370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Calibri"/>
              <a:buNone/>
            </a:pPr>
            <a:r>
              <a:rPr b="1" lang="es-CL">
                <a:solidFill>
                  <a:srgbClr val="538CD5"/>
                </a:solidFill>
              </a:rPr>
              <a:t>ANTECEDENTES GENERALES DEL COLEGIO</a:t>
            </a:r>
            <a:endParaRPr>
              <a:solidFill>
                <a:srgbClr val="538CD5"/>
              </a:solidFill>
            </a:endParaRPr>
          </a:p>
        </p:txBody>
      </p:sp>
      <p:graphicFrame>
        <p:nvGraphicFramePr>
          <p:cNvPr id="104" name="Google Shape;104;p3"/>
          <p:cNvGraphicFramePr/>
          <p:nvPr/>
        </p:nvGraphicFramePr>
        <p:xfrm>
          <a:off x="827584" y="18448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{07DE36FA-DD4E-4706-8597-805D3AF72BC6}</a:tableStyleId>
              </a:tblPr>
              <a:tblGrid>
                <a:gridCol w="2881050"/>
                <a:gridCol w="4679775"/>
              </a:tblGrid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UNIDAD EDUCATIVA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 Complejo Educacional San Alfonso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COMUNA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Puente Alto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PROVINCIA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Cordillera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REGIÓN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Metropolitana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DIRECCIÓN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Av. Eyzaguirre 2879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TELÉFONO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22 852 10 92  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EMAIL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Natali.Aguilar@colegiosanalfonso.cl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7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PÁGINA WEB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www.colegiosanalfonso.cl</a:t>
                      </a:r>
                      <a:endParaRPr sz="1200" u="sng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RESOLUCIÓN EXENTA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Nº002889 del 24/07/2018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ROL BASE DE DATOS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25136-4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MATRÍCULA EFECTIVA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Inicio: </a:t>
                      </a:r>
                      <a:r>
                        <a:rPr lang="es-CL" sz="1200"/>
                        <a:t>270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NIVELES / MODALIDADES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Iº  a IIº medio HC. IIIº y IVº medio TP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JORNADA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JEC (en todos los niveles)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NÚMERO DE CURSOS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10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VULNERABILIDAD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96.3%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FECHA DE FUNDACIÓN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NOMBRE DIRECTOR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NATALI AGUILAR MONTOYA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AÑO LECTIVO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2024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Calibri"/>
              <a:buNone/>
            </a:pPr>
            <a:r>
              <a:rPr b="1" lang="es-CL">
                <a:solidFill>
                  <a:srgbClr val="538CD5"/>
                </a:solidFill>
              </a:rPr>
              <a:t>RECURSOS DEL ESTABLECIMIENTO</a:t>
            </a:r>
            <a:br>
              <a:rPr lang="es-CL">
                <a:solidFill>
                  <a:srgbClr val="538CD5"/>
                </a:solidFill>
              </a:rPr>
            </a:br>
            <a:endParaRPr>
              <a:solidFill>
                <a:srgbClr val="538CD5"/>
              </a:solidFill>
            </a:endParaRPr>
          </a:p>
        </p:txBody>
      </p:sp>
      <p:graphicFrame>
        <p:nvGraphicFramePr>
          <p:cNvPr id="110" name="Google Shape;110;p4"/>
          <p:cNvGraphicFramePr/>
          <p:nvPr/>
        </p:nvGraphicFramePr>
        <p:xfrm>
          <a:off x="899592" y="170080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{07DE36FA-DD4E-4706-8597-805D3AF72BC6}</a:tableStyleId>
              </a:tblPr>
              <a:tblGrid>
                <a:gridCol w="1119575"/>
                <a:gridCol w="5937225"/>
              </a:tblGrid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 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Directivos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4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 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Docentes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1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Educadores Diferenciales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Psicólogo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 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Paradocentes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cap="none" strike="noStrike"/>
                        <a:t>          3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Auxiliares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 40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Alumnos de 1er a 4to medio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cap="none" strike="noStrike"/>
                        <a:t>        </a:t>
                      </a:r>
                      <a:r>
                        <a:rPr lang="es-CL"/>
                        <a:t>270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Alumnos de I° a IV° medio  ( HC + TP)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 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Centro de Padres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 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200" u="none" cap="none" strike="noStrike"/>
                        <a:t>Centro de Alumnos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1043608" y="1052736"/>
            <a:ext cx="2135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A.- Recurso Humano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Calibri"/>
              <a:buNone/>
            </a:pPr>
            <a:r>
              <a:rPr b="1" lang="es-CL">
                <a:solidFill>
                  <a:srgbClr val="366092"/>
                </a:solidFill>
              </a:rPr>
              <a:t>RECURSOS FINANCIEROS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860032" y="2250155"/>
            <a:ext cx="4032448" cy="403244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73,35% Remuneración y                       apoyo pedagógico.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9,97% Administración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6,67%Mantención, desinfección y sanitación.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0,17% Inmuebles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9,74% Apoyo pedagógico(classroom)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4932040" y="1433522"/>
            <a:ext cx="3888432" cy="64807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EGRESOS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539552" y="2268827"/>
            <a:ext cx="3960440" cy="396848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s-CL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SUBVENCIÓN</a:t>
            </a: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s-CL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SUBVENCIÓN</a:t>
            </a: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PROYECTO PIE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s-CL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SUBVENCIÓN</a:t>
            </a: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PROYECTO SEP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561656" y="1433522"/>
            <a:ext cx="3888432" cy="64807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INGRESOS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482285" y="1700808"/>
            <a:ext cx="8208912" cy="437716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Remuneración del personal del establecimiento.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Apoyo pedagógico: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-"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Implementación de salas temáticas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-"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Estantes y decoración en todas las salas de clases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-"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Premiación  por logros académicos Implementación Laboratorio de       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-"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Libros de lectura complementaria ( editorial Planeta foco matemático, contexto)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Plataforma  Eduqualis.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791580" y="260648"/>
            <a:ext cx="7560840" cy="122413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REMUNERACIÓN Y APOYO PEDAGÓGICO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899592" y="404664"/>
            <a:ext cx="7488832" cy="115212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611560" y="1772816"/>
            <a:ext cx="8280920" cy="468052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Constantes mantenciones eléctricas, sanitarias, alcantarillado, extintores, cámaras de seguridad, material de aseo y desinfección para el uso de los estudiantes, control de plagas, Pintura en  dependencias del colegio , reparación de estructura de oficinas-hall, reposición de vidrios , ventanales, mobiliario, llaves de lava mano, puertas, sala de gastronomía.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456d44c9d_0_5"/>
          <p:cNvSpPr/>
          <p:nvPr/>
        </p:nvSpPr>
        <p:spPr>
          <a:xfrm>
            <a:off x="899592" y="404664"/>
            <a:ext cx="7488900" cy="115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FONDOS SEP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c456d44c9d_0_5"/>
          <p:cNvSpPr/>
          <p:nvPr/>
        </p:nvSpPr>
        <p:spPr>
          <a:xfrm>
            <a:off x="611560" y="1772816"/>
            <a:ext cx="8280900" cy="468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Fondos SEP, conocidos oficialmente como Subvención Escolar Preferencial, son una iniciativa estatal que proporciona recursos adicionales a escuelas y colegios para apoyar a sus estudiantes prioritarios y preferentes. Estos fondos buscan mejorar la calidad de la educación de los estudiantes cuyo rendimiento puede verse afectado por sus condiciones socioeconómicas. 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Aborda 4 dimensiones, Pedagógica, Liderazgo, Convivencia Escolar y Recursos.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456d44c9d_0_10"/>
          <p:cNvSpPr txBox="1"/>
          <p:nvPr>
            <p:ph type="title"/>
          </p:nvPr>
        </p:nvSpPr>
        <p:spPr>
          <a:xfrm>
            <a:off x="4858825" y="371475"/>
            <a:ext cx="41091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960"/>
              <a:buFont typeface="Calibri"/>
              <a:buNone/>
            </a:pPr>
            <a:r>
              <a:rPr b="1" lang="es-CL" sz="2760">
                <a:solidFill>
                  <a:srgbClr val="366092"/>
                </a:solidFill>
              </a:rPr>
              <a:t>DIMENSIONES</a:t>
            </a:r>
            <a:endParaRPr sz="2760"/>
          </a:p>
        </p:txBody>
      </p:sp>
      <p:sp>
        <p:nvSpPr>
          <p:cNvPr id="144" name="Google Shape;144;g2c456d44c9d_0_10"/>
          <p:cNvSpPr/>
          <p:nvPr/>
        </p:nvSpPr>
        <p:spPr>
          <a:xfrm>
            <a:off x="193075" y="781225"/>
            <a:ext cx="5211600" cy="5869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Recursos Invertidos: $</a:t>
            </a:r>
            <a:r>
              <a:rPr b="1"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35.328.538</a:t>
            </a:r>
            <a:r>
              <a:rPr b="1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.-</a:t>
            </a:r>
            <a:endParaRPr b="1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Compuesta por las acciones de: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Reuniones de UTP y Convivencia escolar con Profesores Jefes, reuniones de departamento, etc.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poyo a estudiantes descendidos, estudiantes repitentes, con riesgo de repitencia, etc.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Apoyo Gestión UTP,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análisis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resultados, monitoreos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académicos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etc.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Talleres Extracurriculares, talleres después del horario de clases.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Alternancia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procesos de práctica profesiones y conexiones con la educación superior.</a:t>
            </a:r>
            <a:endParaRPr b="0" i="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Salidas pedagógicas.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Charlas de orientación y becas, apoyo a los estudiantes de 4to medio en PAES y FUAS.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Adquisición de textos pedagógicos y complementarios, libros contexto, foco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matemático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orientación etc.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Actividades Curriculares, Ferias 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académicas</a:t>
            </a:r>
            <a:r>
              <a:rPr lang="es-C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olimpiadas, días conmemorativos, etc.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0" i="0" lang="es-CL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Todas estas acciones están relacionadas 100% con el área pedagógica, y su finalidad es mejorar los resultados y aprendizajes académicos de nuestros estudiantes.</a:t>
            </a:r>
            <a:endParaRPr b="0" i="0" sz="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c456d44c9d_0_10"/>
          <p:cNvSpPr/>
          <p:nvPr/>
        </p:nvSpPr>
        <p:spPr>
          <a:xfrm>
            <a:off x="5695350" y="2972126"/>
            <a:ext cx="3228600" cy="1284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CL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PEDAGÓGICA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g2c456d44c9d_0_10"/>
          <p:cNvCxnSpPr/>
          <p:nvPr/>
        </p:nvCxnSpPr>
        <p:spPr>
          <a:xfrm>
            <a:off x="7068700" y="1289425"/>
            <a:ext cx="0" cy="113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2020-03-27T17:53:58Z</dcterms:created>
  <dc:creator>Alumno</dc:creator>
</cp:coreProperties>
</file>