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65" r:id="rId4"/>
    <p:sldId id="266" r:id="rId5"/>
    <p:sldId id="267" r:id="rId6"/>
    <p:sldId id="284" r:id="rId7"/>
    <p:sldId id="306" r:id="rId8"/>
    <p:sldId id="307" r:id="rId9"/>
    <p:sldId id="308" r:id="rId10"/>
    <p:sldId id="309" r:id="rId11"/>
    <p:sldId id="268" r:id="rId12"/>
    <p:sldId id="269" r:id="rId13"/>
    <p:sldId id="311" r:id="rId14"/>
    <p:sldId id="313" r:id="rId15"/>
    <p:sldId id="310" r:id="rId16"/>
    <p:sldId id="314" r:id="rId17"/>
    <p:sldId id="270" r:id="rId18"/>
    <p:sldId id="271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29A4AEF-EC21-4649-8B38-603A40793114}">
          <p14:sldIdLst>
            <p14:sldId id="265"/>
            <p14:sldId id="266"/>
            <p14:sldId id="267"/>
            <p14:sldId id="284"/>
            <p14:sldId id="306"/>
            <p14:sldId id="307"/>
            <p14:sldId id="308"/>
            <p14:sldId id="309"/>
            <p14:sldId id="268"/>
            <p14:sldId id="269"/>
            <p14:sldId id="311"/>
            <p14:sldId id="313"/>
            <p14:sldId id="310"/>
            <p14:sldId id="314"/>
          </p14:sldIdLst>
        </p14:section>
        <p14:section name="Sección sin título" id="{CC427876-96AA-45BB-8585-AFDD9F51F573}">
          <p14:sldIdLst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E42712-B638-46B4-8478-9705A87A5EFA}" v="1" dt="2021-06-29T23:59:14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errera Valenzuela" userId="fb601725310ea4b4" providerId="LiveId" clId="{ECE42712-B638-46B4-8478-9705A87A5EFA}"/>
    <pc:docChg chg="modSld">
      <pc:chgData name="Jonathan Herrera Valenzuela" userId="fb601725310ea4b4" providerId="LiveId" clId="{ECE42712-B638-46B4-8478-9705A87A5EFA}" dt="2021-06-29T23:59:18.410" v="2" actId="20577"/>
      <pc:docMkLst>
        <pc:docMk/>
      </pc:docMkLst>
      <pc:sldChg chg="modSp mod">
        <pc:chgData name="Jonathan Herrera Valenzuela" userId="fb601725310ea4b4" providerId="LiveId" clId="{ECE42712-B638-46B4-8478-9705A87A5EFA}" dt="2021-06-29T23:59:18.410" v="2" actId="20577"/>
        <pc:sldMkLst>
          <pc:docMk/>
          <pc:sldMk cId="434523718" sldId="313"/>
        </pc:sldMkLst>
        <pc:spChg chg="mod">
          <ac:chgData name="Jonathan Herrera Valenzuela" userId="fb601725310ea4b4" providerId="LiveId" clId="{ECE42712-B638-46B4-8478-9705A87A5EFA}" dt="2021-06-29T23:59:18.410" v="2" actId="20577"/>
          <ac:spMkLst>
            <pc:docMk/>
            <pc:sldMk cId="434523718" sldId="31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A7BB6-69B4-4E77-8662-A590E44A4CB0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C8E82-D11B-40FB-BFBB-8234F086BA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84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99FEB-3FCC-4292-80F9-2A964AEED98A}" type="slidenum">
              <a:rPr lang="es-CL" smtClean="0"/>
              <a:pPr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67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59024-A9DA-4624-AF50-61C01F93B87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080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59024-A9DA-4624-AF50-61C01F93B87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08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s-ES" altLang="es-CL" noProof="0"/>
              <a:t>Haga clic para cambiar el estilo de título	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s-ES" altLang="es-CL" noProof="0"/>
              <a:t>Haga clic para modificar el estilo de subtítulo del patrón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A0A34A-7451-4023-860F-BC32196A0C8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536037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07106-A57E-436C-B5CA-FF2181B3798E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3836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49D54-2C4A-4ECA-8813-26BA0A0763C7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10471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B1DEB-96A1-4984-B660-9804D3C46FC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376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EC1A2-552A-4BAC-A619-A40C7B54AC29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981712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266-0B67-46AA-B99B-B5B9A42352FA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847268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7A29F-47F7-4E07-BEE9-72693806594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020667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37192-3D7E-4B49-8217-4E7B60DC4D2B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58822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52FFB-6DD1-4416-9F8C-5938C86308F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638042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FD887-5615-4CAE-BF6F-57A9F498428B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707681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F5782-5966-4FAB-BD92-DE2FADC87CF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914161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802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049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88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310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421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251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26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4606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734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33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89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cambiar el estilo de título	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F4EC819-9E32-4F37-84D0-CA0874D8D8D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36638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34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profesorjherreravalenzuela@gmail.co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907F2B4-025C-4CBD-870F-05A9547015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DA5D5DC-C301-4516-AC45-31FF28DDD358}"/>
              </a:ext>
            </a:extLst>
          </p:cNvPr>
          <p:cNvSpPr/>
          <p:nvPr/>
        </p:nvSpPr>
        <p:spPr>
          <a:xfrm>
            <a:off x="3098823" y="0"/>
            <a:ext cx="6084168" cy="68929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F061B96-7957-4FBA-A6F2-A907DEC9AC36}"/>
              </a:ext>
            </a:extLst>
          </p:cNvPr>
          <p:cNvSpPr/>
          <p:nvPr/>
        </p:nvSpPr>
        <p:spPr>
          <a:xfrm>
            <a:off x="-3172" y="0"/>
            <a:ext cx="3091978" cy="68929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AD50EA6-412A-4B88-81F7-1C04D019C69B}"/>
              </a:ext>
            </a:extLst>
          </p:cNvPr>
          <p:cNvSpPr/>
          <p:nvPr/>
        </p:nvSpPr>
        <p:spPr>
          <a:xfrm>
            <a:off x="0" y="200"/>
            <a:ext cx="3059832" cy="58050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026" name="Picture 2" descr="C:\Users\LMEA\Desktop\vespertina.jpg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639" y1="12576" x2="47639" y2="12576"/>
                      </a14:backgroundRemoval>
                    </a14:imgEffect>
                    <a14:imgEffect>
                      <a14:colorTemperature colorTemp="86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7" y="1644070"/>
            <a:ext cx="2160240" cy="2927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MEA\Desktop\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91" b="30564"/>
          <a:stretch/>
        </p:blipFill>
        <p:spPr bwMode="auto">
          <a:xfrm>
            <a:off x="3238538" y="6170"/>
            <a:ext cx="5734369" cy="191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MEA\Desktop\licenciaturas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9" t="38433" r="15930" b="24517"/>
          <a:stretch/>
        </p:blipFill>
        <p:spPr bwMode="auto">
          <a:xfrm>
            <a:off x="3234728" y="4021015"/>
            <a:ext cx="5734369" cy="179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MEA\Desktop\46798839_822575884800932_8923011092511195136_n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0" r="17334" b="21318"/>
          <a:stretch/>
        </p:blipFill>
        <p:spPr bwMode="auto">
          <a:xfrm>
            <a:off x="3238538" y="1988840"/>
            <a:ext cx="5734369" cy="195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4">
            <a:extLst>
              <a:ext uri="{FF2B5EF4-FFF2-40B4-BE49-F238E27FC236}">
                <a16:creationId xmlns:a16="http://schemas.microsoft.com/office/drawing/2014/main" id="{E29BBEEC-49EB-42BF-AC0D-67FF96D1F1B4}"/>
              </a:ext>
            </a:extLst>
          </p:cNvPr>
          <p:cNvSpPr txBox="1">
            <a:spLocks/>
          </p:cNvSpPr>
          <p:nvPr/>
        </p:nvSpPr>
        <p:spPr>
          <a:xfrm>
            <a:off x="478976" y="5816025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CL" b="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Centro Educacional de Adultos</a:t>
            </a:r>
          </a:p>
          <a:p>
            <a:pPr algn="ctr"/>
            <a:r>
              <a:rPr lang="es-CL" sz="6000" b="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San Alfonso </a:t>
            </a:r>
          </a:p>
        </p:txBody>
      </p:sp>
    </p:spTree>
    <p:extLst>
      <p:ext uri="{BB962C8B-B14F-4D97-AF65-F5344CB8AC3E}">
        <p14:creationId xmlns:p14="http://schemas.microsoft.com/office/powerpoint/2010/main" val="2901436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1079215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8 633 000 000 000 000 =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724128" y="1061889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8,63 x 10</a:t>
            </a:r>
            <a:r>
              <a:rPr kumimoji="0" lang="es-CL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15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47325" y="235622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950 000 = </a:t>
            </a: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9,5 x 10</a:t>
            </a:r>
            <a:r>
              <a:rPr kumimoji="0" lang="es-CL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47325" y="3284984"/>
            <a:ext cx="812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Y en sentido inverso: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55576" y="429309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5,2 x 10</a:t>
            </a:r>
            <a:r>
              <a:rPr kumimoji="0" lang="es-CL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</a:t>
            </a: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=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29020" y="429309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5 200 000</a:t>
            </a:r>
          </a:p>
        </p:txBody>
      </p:sp>
    </p:spTree>
    <p:extLst>
      <p:ext uri="{BB962C8B-B14F-4D97-AF65-F5344CB8AC3E}">
        <p14:creationId xmlns:p14="http://schemas.microsoft.com/office/powerpoint/2010/main" val="3852723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Notación Científica.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/>
                  <a:t>Ejemplo:</a:t>
                </a:r>
              </a:p>
              <a:p>
                <a:pPr algn="just"/>
                <a:r>
                  <a:rPr lang="es-ES" dirty="0"/>
                  <a:t>Cuando el exponente es </a:t>
                </a:r>
                <a:r>
                  <a:rPr lang="es-ES" b="1" u="sng" dirty="0">
                    <a:solidFill>
                      <a:srgbClr val="FF0000"/>
                    </a:solidFill>
                  </a:rPr>
                  <a:t>positivo</a:t>
                </a:r>
                <a:r>
                  <a:rPr lang="es-ES" dirty="0"/>
                  <a:t> y si es un numero con comas (decimal), se corre la coma tantas veces indique el exponente hacia la derecha (</a:t>
                </a:r>
                <a:r>
                  <a:rPr lang="es-ES" dirty="0">
                    <a:sym typeface="Wingdings" pitchFamily="2" charset="2"/>
                  </a:rPr>
                  <a:t>)</a:t>
                </a:r>
                <a:endParaRPr lang="es-ES" dirty="0"/>
              </a:p>
              <a:p>
                <a:pPr algn="ctr"/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</a:rPr>
                      <m:t>2,5 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es-ES" sz="4400" b="0" i="1" smtClean="0">
                        <a:latin typeface="Cambria Math"/>
                        <a:ea typeface="Cambria Math"/>
                      </a:rPr>
                      <m:t>=250.000</m:t>
                    </m:r>
                    <m:r>
                      <a:rPr lang="es-ES" sz="4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s-ES" sz="4400" b="1" dirty="0"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s-ES" sz="4400" i="1" smtClean="0">
                        <a:latin typeface="Cambria Math"/>
                      </a:rPr>
                      <m:t>1</m:t>
                    </m:r>
                    <m:r>
                      <a:rPr lang="es-ES" sz="4400" b="0" i="1" smtClean="0">
                        <a:latin typeface="Cambria Math"/>
                      </a:rPr>
                      <m:t>,5</m:t>
                    </m:r>
                    <m:r>
                      <a:rPr lang="es-ES" sz="4400" i="1">
                        <a:latin typeface="Cambria Math"/>
                      </a:rPr>
                      <m:t> </m:t>
                    </m:r>
                    <m:r>
                      <a:rPr lang="es-ES" sz="44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4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  <m:r>
                      <a:rPr lang="es-ES" sz="4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150.000.000</m:t>
                    </m:r>
                    <m:r>
                      <a:rPr lang="es-ES" sz="4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s-ES" sz="4400" b="1" dirty="0">
                  <a:solidFill>
                    <a:srgbClr val="FF0000"/>
                  </a:solidFill>
                </a:endParaRP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r="-18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661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Ejercicios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5191"/>
                <a:ext cx="3898776" cy="4625609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𝟕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 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𝟕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𝟎𝟗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5191"/>
                <a:ext cx="3898776" cy="46256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2 Marcador de contenido"/>
              <p:cNvSpPr txBox="1">
                <a:spLocks/>
              </p:cNvSpPr>
              <p:nvPr/>
            </p:nvSpPr>
            <p:spPr>
              <a:xfrm>
                <a:off x="4716016" y="1755719"/>
                <a:ext cx="4176464" cy="4625609"/>
              </a:xfrm>
              <a:prstGeom prst="rect">
                <a:avLst/>
              </a:prstGeom>
            </p:spPr>
            <p:txBody>
              <a:bodyPr vert="horz" lIns="54864" tIns="91440" rtlCol="0">
                <a:no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𝟎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𝟏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×</m:t>
                    </m:r>
                    <m:sSup>
                      <m:sSupPr>
                        <m:ctrlP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𝟏𝟎</m:t>
                        </m:r>
                      </m:e>
                      <m:sup>
                        <m:r>
                          <a:rPr kumimoji="0" lang="es-E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𝟏𝟎</m:t>
                        </m:r>
                      </m:sup>
                    </m:sSup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=</m:t>
                    </m:r>
                  </m:oMath>
                </a14:m>
                <a:endParaRPr kumimoji="0" lang="es-ES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 Math"/>
                  <a:ea typeface="Cambria Math"/>
                  <a:cs typeface="+mn-cs"/>
                </a:endParaRPr>
              </a:p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𝟑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𝟓</m:t>
                    </m:r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×</m:t>
                    </m:r>
                    <m:sSup>
                      <m:sSupPr>
                        <m:ctrlP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𝟏𝟎</m:t>
                        </m:r>
                      </m:e>
                      <m:sup>
                        <m:r>
                          <a:rPr kumimoji="0" lang="es-E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𝟓</m:t>
                        </m:r>
                      </m:sup>
                    </m:sSup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=</m:t>
                    </m:r>
                  </m:oMath>
                </a14:m>
                <a:endParaRPr kumimoji="0" lang="es-E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+mn-cs"/>
                </a:endParaRPr>
              </a:p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𝟒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𝟗𝟕</m:t>
                    </m:r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×</m:t>
                    </m:r>
                    <m:sSup>
                      <m:sSupPr>
                        <m:ctrlP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𝟏𝟎</m:t>
                        </m:r>
                      </m:e>
                      <m:sup>
                        <m:r>
                          <a:rPr kumimoji="0" lang="es-E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𝟗</m:t>
                        </m:r>
                      </m:sup>
                    </m:sSup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=</m:t>
                    </m:r>
                  </m:oMath>
                </a14:m>
                <a:endParaRPr kumimoji="0" lang="es-ES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 Math"/>
                  <a:ea typeface="Cambria Math"/>
                  <a:cs typeface="+mn-cs"/>
                </a:endParaRPr>
              </a:p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𝟎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𝟎𝟎𝟐</m:t>
                    </m:r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×</m:t>
                    </m:r>
                    <m:sSup>
                      <m:sSupPr>
                        <m:ctrlP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𝟏𝟎</m:t>
                        </m:r>
                      </m:e>
                      <m:sup>
                        <m:r>
                          <a:rPr kumimoji="0" lang="es-E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</m:t>
                        </m:r>
                      </m:sup>
                    </m:sSup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=</m:t>
                    </m:r>
                  </m:oMath>
                </a14:m>
                <a:endParaRPr kumimoji="0" lang="es-E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+mn-cs"/>
                </a:endParaRPr>
              </a:p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:endParaRPr kumimoji="0" lang="es-E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755719"/>
                <a:ext cx="4176464" cy="4625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52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Notación Científica.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/>
                  <a:t>Ejemplo:</a:t>
                </a:r>
              </a:p>
              <a:p>
                <a:pPr algn="just"/>
                <a:r>
                  <a:rPr lang="es-ES" dirty="0"/>
                  <a:t>Cuando el exponente es </a:t>
                </a:r>
                <a:r>
                  <a:rPr lang="es-ES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negativo</a:t>
                </a:r>
                <a:r>
                  <a:rPr lang="es-ES" dirty="0"/>
                  <a:t> y si es un numero con o sin comas, se corre la coma tantas veces indique el exponente hacia la izquierda (</a:t>
                </a:r>
                <a:r>
                  <a:rPr lang="es-ES" dirty="0">
                    <a:sym typeface="Wingdings" pitchFamily="2" charset="2"/>
                  </a:rPr>
                  <a:t>)</a:t>
                </a:r>
                <a:endParaRPr lang="es-ES" dirty="0"/>
              </a:p>
              <a:p>
                <a:pPr algn="just"/>
                <a:endParaRPr lang="es-ES" dirty="0"/>
              </a:p>
              <a:p>
                <a:pPr algn="ctr"/>
                <a14:m>
                  <m:oMath xmlns:m="http://schemas.openxmlformats.org/officeDocument/2006/math">
                    <m:r>
                      <a:rPr lang="es-ES" sz="4400" i="1">
                        <a:latin typeface="Cambria Math"/>
                      </a:rPr>
                      <m:t>2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  <m:r>
                      <a:rPr lang="es-ES" sz="4400" b="0" i="1" smtClean="0">
                        <a:latin typeface="Cambria Math"/>
                        <a:ea typeface="Cambria Math"/>
                      </a:rPr>
                      <m:t>=0</m:t>
                    </m:r>
                    <m:r>
                      <a:rPr lang="es-ES" sz="44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02</m:t>
                    </m:r>
                  </m:oMath>
                </a14:m>
                <a:r>
                  <a:rPr lang="es-ES" sz="4400" b="0" dirty="0">
                    <a:ea typeface="Cambria Math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s-ES" sz="4400" i="1" smtClean="0">
                        <a:latin typeface="Cambria Math"/>
                      </a:rPr>
                      <m:t>1</m:t>
                    </m:r>
                    <m:r>
                      <a:rPr lang="es-ES" sz="4400" b="0" i="1" smtClean="0">
                        <a:latin typeface="Cambria Math"/>
                      </a:rPr>
                      <m:t>2,5</m:t>
                    </m:r>
                    <m:r>
                      <a:rPr lang="es-ES" sz="4400" i="1">
                        <a:latin typeface="Cambria Math"/>
                      </a:rPr>
                      <m:t> </m:t>
                    </m:r>
                    <m:r>
                      <a:rPr lang="es-ES" sz="44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4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−6</m:t>
                        </m:r>
                      </m:sup>
                    </m:sSup>
                    <m:r>
                      <a:rPr lang="es-ES" sz="4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s-ES" sz="44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0000125</m:t>
                    </m:r>
                  </m:oMath>
                </a14:m>
                <a:endParaRPr lang="es-ES" sz="4400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r="-18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34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Ejercicios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5191"/>
                <a:ext cx="4258816" cy="4625609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𝟕𝟐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𝟕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5191"/>
                <a:ext cx="4258816" cy="46256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2 Marcador de contenido"/>
              <p:cNvSpPr txBox="1">
                <a:spLocks/>
              </p:cNvSpPr>
              <p:nvPr/>
            </p:nvSpPr>
            <p:spPr>
              <a:xfrm>
                <a:off x="4788024" y="1755719"/>
                <a:ext cx="4464496" cy="4625609"/>
              </a:xfrm>
              <a:prstGeom prst="rect">
                <a:avLst/>
              </a:prstGeom>
            </p:spPr>
            <p:txBody>
              <a:bodyPr vert="horz" lIns="54864" tIns="91440" rtlCol="0">
                <a:no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𝟎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𝟏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×</m:t>
                    </m:r>
                    <m:sSup>
                      <m:sSupPr>
                        <m:ctrlP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𝟏𝟎</m:t>
                        </m:r>
                      </m:e>
                      <m:sup>
                        <m:r>
                          <a:rPr kumimoji="0" lang="es-E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−</m:t>
                        </m:r>
                        <m:r>
                          <a:rPr kumimoji="0" lang="es-E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𝟏𝟎</m:t>
                        </m:r>
                      </m:sup>
                    </m:sSup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=</m:t>
                    </m:r>
                  </m:oMath>
                </a14:m>
                <a:endParaRPr kumimoji="0" lang="es-ES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 Math"/>
                  <a:ea typeface="Cambria Math"/>
                  <a:cs typeface="+mn-cs"/>
                </a:endParaRPr>
              </a:p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𝟑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𝟓</m:t>
                    </m:r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×</m:t>
                    </m:r>
                    <m:sSup>
                      <m:sSupPr>
                        <m:ctrlP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𝟏𝟎</m:t>
                        </m:r>
                      </m:e>
                      <m:sup>
                        <m:r>
                          <a:rPr kumimoji="0" lang="es-E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−</m:t>
                        </m:r>
                        <m:r>
                          <a:rPr kumimoji="0" lang="es-E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𝟓</m:t>
                        </m:r>
                      </m:sup>
                    </m:sSup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=</m:t>
                    </m:r>
                  </m:oMath>
                </a14:m>
                <a:endParaRPr kumimoji="0" lang="es-ES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 Math"/>
                  <a:ea typeface="Cambria Math"/>
                  <a:cs typeface="+mn-cs"/>
                </a:endParaRPr>
              </a:p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𝟐</m:t>
                    </m:r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×</m:t>
                    </m:r>
                    <m:sSup>
                      <m:sSupPr>
                        <m:ctrlP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𝟏𝟎</m:t>
                        </m:r>
                      </m:e>
                      <m:sup>
                        <m:r>
                          <a:rPr kumimoji="0" lang="es-E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−</m:t>
                        </m:r>
                        <m:r>
                          <a:rPr kumimoji="0" lang="es-E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</m:t>
                        </m:r>
                      </m:sup>
                    </m:sSup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=</m:t>
                    </m:r>
                  </m:oMath>
                </a14:m>
                <a:endParaRPr kumimoji="0" lang="es-E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+mn-cs"/>
                </a:endParaRPr>
              </a:p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:endParaRPr kumimoji="0" lang="es-E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755719"/>
                <a:ext cx="4464496" cy="4625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068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EB01568C-EDE8-492F-A77B-8520E556AA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94946D6-04F6-4B5A-B1EE-14E47E8C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18962F9-78D4-44B9-BDB9-01DD76FC1BD5}"/>
              </a:ext>
            </a:extLst>
          </p:cNvPr>
          <p:cNvSpPr/>
          <p:nvPr/>
        </p:nvSpPr>
        <p:spPr>
          <a:xfrm>
            <a:off x="11614" y="0"/>
            <a:ext cx="9144000" cy="68853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Picture 2" descr="C:\Users\LMEA\Desktop\Material pagina WEB\Imagenes\logo sin fondo lmea.png">
            <a:extLst>
              <a:ext uri="{FF2B5EF4-FFF2-40B4-BE49-F238E27FC236}">
                <a16:creationId xmlns:a16="http://schemas.microsoft.com/office/drawing/2014/main" id="{6061F855-C0AC-4666-B368-A4E38214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2868"/>
            <a:ext cx="1872208" cy="208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27">
            <a:extLst>
              <a:ext uri="{FF2B5EF4-FFF2-40B4-BE49-F238E27FC236}">
                <a16:creationId xmlns:a16="http://schemas.microsoft.com/office/drawing/2014/main" id="{6AD50EA6-412A-4B88-81F7-1C04D019C69B}"/>
              </a:ext>
            </a:extLst>
          </p:cNvPr>
          <p:cNvSpPr/>
          <p:nvPr/>
        </p:nvSpPr>
        <p:spPr>
          <a:xfrm>
            <a:off x="311695" y="262868"/>
            <a:ext cx="8496944" cy="25900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CC00"/>
              </a:solidFill>
            </a:endParaRPr>
          </a:p>
        </p:txBody>
      </p:sp>
      <p:pic>
        <p:nvPicPr>
          <p:cNvPr id="10" name="Picture 2" descr="C:\Users\LMEA\Desktop\vespertina.jpg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639" y1="12576" x2="47639" y2="12576"/>
                      </a14:backgroundRemoval>
                    </a14:imgEffect>
                    <a14:imgEffect>
                      <a14:colorTemperature colorTemp="86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1705"/>
            <a:ext cx="2160240" cy="2927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LMEA\Desktop\46798839_822575884800932_8923011092511195136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8" r="222" b="24481"/>
          <a:stretch/>
        </p:blipFill>
        <p:spPr bwMode="auto">
          <a:xfrm>
            <a:off x="311695" y="4077072"/>
            <a:ext cx="8496944" cy="257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 Título">
            <a:extLst>
              <a:ext uri="{FF2B5EF4-FFF2-40B4-BE49-F238E27FC236}">
                <a16:creationId xmlns:a16="http://schemas.microsoft.com/office/drawing/2014/main" id="{C79BBB99-5D09-4C18-8DED-EB56C76DB9F1}"/>
              </a:ext>
            </a:extLst>
          </p:cNvPr>
          <p:cNvSpPr txBox="1">
            <a:spLocks/>
          </p:cNvSpPr>
          <p:nvPr/>
        </p:nvSpPr>
        <p:spPr>
          <a:xfrm>
            <a:off x="-102097" y="3154656"/>
            <a:ext cx="9324528" cy="576071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s-CL" sz="2600" b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ítulo 4">
            <a:extLst>
              <a:ext uri="{FF2B5EF4-FFF2-40B4-BE49-F238E27FC236}">
                <a16:creationId xmlns:a16="http://schemas.microsoft.com/office/drawing/2014/main" id="{E29BBEEC-49EB-42BF-AC0D-67FF96D1F1B4}"/>
              </a:ext>
            </a:extLst>
          </p:cNvPr>
          <p:cNvSpPr txBox="1">
            <a:spLocks/>
          </p:cNvSpPr>
          <p:nvPr/>
        </p:nvSpPr>
        <p:spPr>
          <a:xfrm>
            <a:off x="445367" y="2708920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210000"/>
              </a:lnSpc>
            </a:pPr>
            <a:r>
              <a:rPr lang="es-CL" sz="3500" i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“Una Gran Experiencia Educativa”</a:t>
            </a:r>
          </a:p>
        </p:txBody>
      </p:sp>
    </p:spTree>
    <p:extLst>
      <p:ext uri="{BB962C8B-B14F-4D97-AF65-F5344CB8AC3E}">
        <p14:creationId xmlns:p14="http://schemas.microsoft.com/office/powerpoint/2010/main" val="179149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63691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s-ES" dirty="0"/>
              <a:t>¡¡¡ Muchas Gracias  !!!</a:t>
            </a:r>
          </a:p>
        </p:txBody>
      </p:sp>
    </p:spTree>
    <p:extLst>
      <p:ext uri="{BB962C8B-B14F-4D97-AF65-F5344CB8AC3E}">
        <p14:creationId xmlns:p14="http://schemas.microsoft.com/office/powerpoint/2010/main" val="107134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52F822A-7130-4AF6-BC87-6BC678E7F3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1520" y="1988840"/>
            <a:ext cx="7056784" cy="453650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s-CL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Docente:</a:t>
            </a:r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Sr. Jonathan Herrera</a:t>
            </a:r>
          </a:p>
          <a:p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Correo electrónico: </a:t>
            </a:r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profesorjherreravalenzuela@gmail.com</a:t>
            </a:r>
            <a:endParaRPr lang="es-C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+569 65168770 </a:t>
            </a:r>
          </a:p>
          <a:p>
            <a:endParaRPr lang="es-CL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L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Educador Diferencial:</a:t>
            </a:r>
          </a:p>
          <a:p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Sr. Sebastián Sandoval Fuenzalida</a:t>
            </a:r>
          </a:p>
          <a:p>
            <a:endParaRPr lang="es-CL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L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Nivel:</a:t>
            </a:r>
          </a:p>
          <a:p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 y 2º Medios</a:t>
            </a:r>
          </a:p>
        </p:txBody>
      </p:sp>
      <p:pic>
        <p:nvPicPr>
          <p:cNvPr id="8" name="Picture 2" descr="C:\Users\LMEA\Desktop\vespertina.jp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639" y1="12576" x2="47639" y2="12576"/>
                      </a14:backgroundRemoval>
                    </a14:imgEffect>
                    <a14:imgEffect>
                      <a14:colorTemperature colorTemp="86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53258"/>
            <a:ext cx="868943" cy="117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E29BBEEC-49EB-42BF-AC0D-67FF96D1F1B4}"/>
              </a:ext>
            </a:extLst>
          </p:cNvPr>
          <p:cNvSpPr txBox="1">
            <a:spLocks/>
          </p:cNvSpPr>
          <p:nvPr/>
        </p:nvSpPr>
        <p:spPr>
          <a:xfrm>
            <a:off x="457200" y="38473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s-CL" sz="6000" dirty="0">
                <a:solidFill>
                  <a:schemeClr val="tx1"/>
                </a:solidFill>
                <a:latin typeface="Century Gothic" panose="020B0502020202020204" pitchFamily="34" charset="0"/>
              </a:rPr>
              <a:t>Matemática</a:t>
            </a:r>
          </a:p>
        </p:txBody>
      </p:sp>
    </p:spTree>
    <p:extLst>
      <p:ext uri="{BB962C8B-B14F-4D97-AF65-F5344CB8AC3E}">
        <p14:creationId xmlns:p14="http://schemas.microsoft.com/office/powerpoint/2010/main" val="90236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4294967295"/>
          </p:nvPr>
        </p:nvSpPr>
        <p:spPr>
          <a:xfrm>
            <a:off x="858658" y="2348880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s-CL" dirty="0"/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CL" dirty="0"/>
              <a:t>Comprender Propiedades de las Potencias en: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s-CL" dirty="0"/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CL" dirty="0"/>
              <a:t>POTENCIA CON BASE DE 10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CL" dirty="0"/>
              <a:t>NOTACION CIENTIFICA</a:t>
            </a:r>
          </a:p>
          <a:p>
            <a:pPr marL="45720" indent="0">
              <a:buClr>
                <a:schemeClr val="accent2">
                  <a:lumMod val="50000"/>
                </a:schemeClr>
              </a:buClr>
              <a:buNone/>
            </a:pPr>
            <a:endParaRPr lang="es-CL" dirty="0"/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s-CL" dirty="0"/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s-CL" dirty="0"/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835696" y="353258"/>
            <a:ext cx="3488175" cy="1143000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</p:txBody>
      </p:sp>
      <p:pic>
        <p:nvPicPr>
          <p:cNvPr id="4" name="Picture 2" descr="C:\Users\LMEA\Desktop\vespertina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7639" y1="12576" x2="47639" y2="12576"/>
                      </a14:backgroundRemoval>
                    </a14:imgEffect>
                    <a14:imgEffect>
                      <a14:colorTemperature colorTemp="86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53258"/>
            <a:ext cx="868943" cy="117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7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15370" cy="5643602"/>
          </a:xfrm>
        </p:spPr>
        <p:txBody>
          <a:bodyPr/>
          <a:lstStyle/>
          <a:p>
            <a:r>
              <a:rPr lang="es-CL" dirty="0"/>
              <a:t>RECUERDA:</a:t>
            </a:r>
            <a:br>
              <a:rPr lang="es-CL" dirty="0"/>
            </a:br>
            <a:r>
              <a:rPr lang="es-CL" dirty="0"/>
              <a:t>LA BASE CON EL EXPONENTE DE UNA POTENCIA NUNCA SE MULTIPLICAN.</a:t>
            </a:r>
          </a:p>
        </p:txBody>
      </p:sp>
      <p:pic>
        <p:nvPicPr>
          <p:cNvPr id="1026" name="Picture 2" descr="C:\Users\usuario\Desktop\MATEMATICA JONATHAN\SAN ALFONSO VESPERTINA\pngtree-cartoon-anime-cute-round-big-eyes-eyebrow-material-eyes-clipart-png-image_23753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286676" cy="2262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CL"/>
              <a:t>Potencias de base 10</a:t>
            </a:r>
            <a:br>
              <a:rPr lang="es-ES" altLang="es-CL"/>
            </a:br>
            <a:endParaRPr lang="es-ES" altLang="es-CL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1700213"/>
            <a:ext cx="8604250" cy="3938587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s-ES" altLang="es-CL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 una potencia de base 10 con el exponente positivo, el exponente indica la cantidad de ceros que acompaña a la unidad.</a:t>
            </a:r>
          </a:p>
          <a:p>
            <a:pPr marL="0" indent="0" eaLnBrk="1" hangingPunct="1">
              <a:buFontTx/>
              <a:buNone/>
              <a:defRPr/>
            </a:pPr>
            <a:r>
              <a:rPr lang="es-ES" altLang="es-CL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Ejemplo </a:t>
            </a:r>
          </a:p>
          <a:p>
            <a:pPr marL="0" indent="0" eaLnBrk="1" hangingPunct="1">
              <a:buFontTx/>
              <a:buNone/>
              <a:defRPr/>
            </a:pPr>
            <a:endParaRPr lang="es-ES" altLang="es-CL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s-ES" altLang="es-C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10</a:t>
            </a:r>
            <a:r>
              <a:rPr lang="es-ES" altLang="es-CL" sz="28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3</a:t>
            </a:r>
            <a:r>
              <a:rPr lang="es-ES" altLang="es-C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= 1.000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s-ES" altLang="es-C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10</a:t>
            </a:r>
            <a:r>
              <a:rPr lang="es-ES" altLang="es-CL" sz="28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8</a:t>
            </a:r>
            <a:r>
              <a:rPr lang="es-ES" altLang="es-C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= 100.000.000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s-ES" altLang="es-C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10</a:t>
            </a:r>
            <a:r>
              <a:rPr lang="es-ES" altLang="es-CL" sz="28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11</a:t>
            </a:r>
            <a:r>
              <a:rPr lang="es-ES" altLang="es-C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= 100.000.000.000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CL"/>
              <a:t>Potencia de base 10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CL" dirty="0"/>
              <a:t>En una potencia de base 10 con el exponente negativo , el exponente indica  la cantidad de cifras decimales del número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dirty="0"/>
              <a:t>Ejemplo 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dirty="0"/>
              <a:t> </a:t>
            </a:r>
            <a:r>
              <a:rPr lang="es-ES" altLang="es-CL" dirty="0">
                <a:solidFill>
                  <a:srgbClr val="000000"/>
                </a:solidFill>
                <a:cs typeface="Times New Roman" pitchFamily="18" charset="0"/>
              </a:rPr>
              <a:t>10</a:t>
            </a:r>
            <a:r>
              <a:rPr lang="es-ES" altLang="es-CL" baseline="30000" dirty="0">
                <a:solidFill>
                  <a:srgbClr val="000000"/>
                </a:solidFill>
                <a:cs typeface="Times New Roman" pitchFamily="18" charset="0"/>
              </a:rPr>
              <a:t>-2</a:t>
            </a:r>
            <a:r>
              <a:rPr lang="es-ES" altLang="es-CL" dirty="0">
                <a:solidFill>
                  <a:srgbClr val="000000"/>
                </a:solidFill>
                <a:cs typeface="Times New Roman" pitchFamily="18" charset="0"/>
              </a:rPr>
              <a:t> = 0,01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dirty="0">
                <a:solidFill>
                  <a:srgbClr val="000000"/>
                </a:solidFill>
                <a:cs typeface="Times New Roman" pitchFamily="18" charset="0"/>
              </a:rPr>
              <a:t>10</a:t>
            </a:r>
            <a:r>
              <a:rPr lang="es-ES" altLang="es-CL" baseline="30000" dirty="0">
                <a:solidFill>
                  <a:srgbClr val="000000"/>
                </a:solidFill>
                <a:cs typeface="Times New Roman" pitchFamily="18" charset="0"/>
              </a:rPr>
              <a:t>-5</a:t>
            </a:r>
            <a:r>
              <a:rPr lang="es-ES" altLang="es-CL" dirty="0">
                <a:solidFill>
                  <a:srgbClr val="000000"/>
                </a:solidFill>
                <a:cs typeface="Times New Roman" pitchFamily="18" charset="0"/>
              </a:rPr>
              <a:t> = 0,00001</a:t>
            </a:r>
            <a:r>
              <a:rPr lang="es-ES" altLang="es-CL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771800" y="620688"/>
            <a:ext cx="5338936" cy="59766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-5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=0,00001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-4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=0,0001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-3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=0,001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-2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=0,01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-1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=0,1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=10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=100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=1.000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=10.000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=100.000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=1.000.000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81664" y="944724"/>
            <a:ext cx="4550375" cy="532859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sz="3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 las potencias con base 10, el resultado será la unidad desplazada tantas posiciones como indique el exponente, hacia la izquierda si el exponente es negativo, o hacia la derecha si el exponente es positivo.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_tradnl" sz="2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kumimoji="0" lang="es-ES_tradnl" sz="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1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CL" b="1" dirty="0">
                <a:solidFill>
                  <a:schemeClr val="bg1"/>
                </a:solidFill>
              </a:rPr>
              <a:t>Notación Científica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4337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número está expresado en notación científica, cuando está escrito como producto de una potencia de 10 y un número entre 1 y 10.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dirty="0"/>
              <a:t>Ejemplos: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altLang="es-CL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dirty="0">
                <a:solidFill>
                  <a:srgbClr val="000000"/>
                </a:solidFill>
                <a:cs typeface="Times New Roman" pitchFamily="18" charset="0"/>
              </a:rPr>
              <a:t>                    3,58 · 10</a:t>
            </a:r>
            <a:r>
              <a:rPr lang="es-ES" altLang="es-CL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s-ES" altLang="es-CL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dirty="0">
                <a:solidFill>
                  <a:srgbClr val="000000"/>
                </a:solidFill>
                <a:cs typeface="Times New Roman" pitchFamily="18" charset="0"/>
              </a:rPr>
              <a:t>                    2,358· 10</a:t>
            </a:r>
            <a:r>
              <a:rPr lang="es-ES" altLang="es-CL" baseline="30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s-ES" altLang="es-CL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Ejemplos de notación científica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907704" y="1992778"/>
            <a:ext cx="5616624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356 000 000=  3,56 x 10</a:t>
            </a:r>
            <a:r>
              <a:rPr kumimoji="0" lang="es-CL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8</a:t>
            </a:r>
            <a:endParaRPr kumimoji="0" lang="es-CL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03648" y="3429000"/>
            <a:ext cx="698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Porque al ubicar la coma entre el 3 y el 5 quedan 8 lugares decimales, los que se recuperan multiplicando por la potencia de base diez:  10</a:t>
            </a:r>
            <a:r>
              <a:rPr kumimoji="0" lang="es-CL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</a:t>
            </a: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19206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ápices de cera">
  <a:themeElements>
    <a:clrScheme name="Lápices de cera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Lápices de cer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ápices de cera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ces de cera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ces de cera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ces de cera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884</TotalTime>
  <Words>523</Words>
  <Application>Microsoft Office PowerPoint</Application>
  <PresentationFormat>Presentación en pantalla (4:3)</PresentationFormat>
  <Paragraphs>88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31" baseType="lpstr">
      <vt:lpstr>Arial</vt:lpstr>
      <vt:lpstr>Calibri</vt:lpstr>
      <vt:lpstr>Cambria Math</vt:lpstr>
      <vt:lpstr>Century Gothic</vt:lpstr>
      <vt:lpstr>Comic Sans MS</vt:lpstr>
      <vt:lpstr>Corbel</vt:lpstr>
      <vt:lpstr>Georgia</vt:lpstr>
      <vt:lpstr>Times New Roman</vt:lpstr>
      <vt:lpstr>Trebuchet MS</vt:lpstr>
      <vt:lpstr>Wingdings</vt:lpstr>
      <vt:lpstr>Wingdings 2</vt:lpstr>
      <vt:lpstr>Wingdings 3</vt:lpstr>
      <vt:lpstr>Transmisión de listas</vt:lpstr>
      <vt:lpstr>Lápices de cera</vt:lpstr>
      <vt:lpstr>Módulo</vt:lpstr>
      <vt:lpstr>Presentación de PowerPoint</vt:lpstr>
      <vt:lpstr>Presentación de PowerPoint</vt:lpstr>
      <vt:lpstr>Objetivos</vt:lpstr>
      <vt:lpstr>RECUERDA: LA BASE CON EL EXPONENTE DE UNA POTENCIA NUNCA SE MULTIPLICAN.</vt:lpstr>
      <vt:lpstr>Potencias de base 10 </vt:lpstr>
      <vt:lpstr>Potencia de base 10 </vt:lpstr>
      <vt:lpstr>Presentación de PowerPoint</vt:lpstr>
      <vt:lpstr>Notación Científica </vt:lpstr>
      <vt:lpstr>Presentación de PowerPoint</vt:lpstr>
      <vt:lpstr>Presentación de PowerPoint</vt:lpstr>
      <vt:lpstr>Notación Científica.</vt:lpstr>
      <vt:lpstr>Ejercicios</vt:lpstr>
      <vt:lpstr>Notación Científica.</vt:lpstr>
      <vt:lpstr>Ejercicios</vt:lpstr>
      <vt:lpstr>Presentación de PowerPoint</vt:lpstr>
      <vt:lpstr>¡¡¡ Muchas Gracias 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PRIORIDADES</dc:title>
  <dc:creator>Maximo</dc:creator>
  <cp:lastModifiedBy>Jonathan Herrera Valenzuela</cp:lastModifiedBy>
  <cp:revision>60</cp:revision>
  <dcterms:created xsi:type="dcterms:W3CDTF">2020-03-30T21:03:44Z</dcterms:created>
  <dcterms:modified xsi:type="dcterms:W3CDTF">2021-06-29T23:59:40Z</dcterms:modified>
</cp:coreProperties>
</file>