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65" r:id="rId3"/>
    <p:sldId id="266" r:id="rId4"/>
    <p:sldId id="267" r:id="rId5"/>
    <p:sldId id="284" r:id="rId6"/>
    <p:sldId id="293" r:id="rId7"/>
    <p:sldId id="295" r:id="rId8"/>
    <p:sldId id="297" r:id="rId9"/>
    <p:sldId id="294" r:id="rId10"/>
    <p:sldId id="296" r:id="rId11"/>
    <p:sldId id="298" r:id="rId12"/>
    <p:sldId id="285" r:id="rId13"/>
    <p:sldId id="299" r:id="rId14"/>
    <p:sldId id="292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A7BB6-69B4-4E77-8662-A590E44A4CB0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C8E82-D11B-40FB-BFBB-8234F086BA3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848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A99FEB-3FCC-4292-80F9-2A964AEED98A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7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269BDE-DEB8-41CB-8123-C801BCE51555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4E10CD1-8687-4223-AFB6-EF4F3EA46376}" type="slidenum">
              <a:rPr lang="es-ES_tradnl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s-ES_tradnl" sz="1200">
              <a:solidFill>
                <a:srgbClr val="000000"/>
              </a:solidFill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2765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8B505AA-B080-4436-92D5-566A29EB834B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4A4EB05-7C6A-422D-B2C0-6A968CA6A05E}" type="slidenum">
              <a:rPr lang="es-ES_tradnl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s-ES_tradnl" sz="1200">
              <a:solidFill>
                <a:srgbClr val="000000"/>
              </a:solidFill>
            </a:endParaRPr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2970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altLang="es-CL" noProof="0"/>
              <a:t>Haga clic para cambiar el estilo de título	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s-ES" altLang="es-CL" noProof="0"/>
              <a:t>Haga clic para modificar el estilo de subtítulo del patrón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A0A34A-7451-4023-860F-BC32196A0C88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192783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07106-A57E-436C-B5CA-FF2181B3798E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95307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49D54-2C4A-4ECA-8813-26BA0A0763C7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537827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B1DEB-96A1-4984-B660-9804D3C46FC5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817858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C1A2-552A-4BAC-A619-A40C7B54AC29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04131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4266-0B67-46AA-B99B-B5B9A42352FA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62988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7A29F-47F7-4E07-BEE9-72693806594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981037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37192-3D7E-4B49-8217-4E7B60DC4D2B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70567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2FFB-6DD1-4416-9F8C-5938C86308F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15392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FD887-5615-4CAE-BF6F-57A9F498428B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70093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F5782-5966-4FAB-BD92-DE2FADC87CF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35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968D00-3D80-4AE7-A686-D63471F7F524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F2DF84-562B-4384-965E-5B8B682939F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cambiar el estilo de título	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altLang="es-CL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F4EC819-9E32-4F37-84D0-CA0874D8D8D3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CL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CL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C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profesorjherreravalenzuela@gmail.com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4907F2B4-025C-4CBD-870F-05A9547015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DA5D5DC-C301-4516-AC45-31FF28DDD358}"/>
              </a:ext>
            </a:extLst>
          </p:cNvPr>
          <p:cNvSpPr/>
          <p:nvPr/>
        </p:nvSpPr>
        <p:spPr>
          <a:xfrm>
            <a:off x="3098823" y="0"/>
            <a:ext cx="608416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F061B96-7957-4FBA-A6F2-A907DEC9AC36}"/>
              </a:ext>
            </a:extLst>
          </p:cNvPr>
          <p:cNvSpPr/>
          <p:nvPr/>
        </p:nvSpPr>
        <p:spPr>
          <a:xfrm>
            <a:off x="-3172" y="0"/>
            <a:ext cx="3091978" cy="68929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0" y="200"/>
            <a:ext cx="3059832" cy="58050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1026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97" y="1644070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MEA\Desktop\5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4991" b="30564"/>
          <a:stretch/>
        </p:blipFill>
        <p:spPr bwMode="auto">
          <a:xfrm>
            <a:off x="3238538" y="6170"/>
            <a:ext cx="5734369" cy="191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MEA\Desktop\licenciaturas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69" t="38433" r="15930" b="24517"/>
          <a:stretch/>
        </p:blipFill>
        <p:spPr bwMode="auto">
          <a:xfrm>
            <a:off x="3234728" y="4021015"/>
            <a:ext cx="5734369" cy="179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60" r="17334" b="21318"/>
          <a:stretch/>
        </p:blipFill>
        <p:spPr bwMode="auto">
          <a:xfrm>
            <a:off x="3238538" y="1988840"/>
            <a:ext cx="5734369" cy="19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78976" y="5816025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s-CL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Centro Educacional de Adultos</a:t>
            </a:r>
          </a:p>
          <a:p>
            <a:pPr algn="ctr"/>
            <a:r>
              <a:rPr lang="es-CL" sz="6000" b="0" dirty="0">
                <a:ln w="18415" cmpd="sng">
                  <a:solidFill>
                    <a:srgbClr val="FFC000"/>
                  </a:solidFill>
                  <a:prstDash val="solid"/>
                </a:ln>
                <a:solidFill>
                  <a:srgbClr val="FFCC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 San Alfonso </a:t>
            </a:r>
          </a:p>
        </p:txBody>
      </p:sp>
    </p:spTree>
    <p:extLst>
      <p:ext uri="{BB962C8B-B14F-4D97-AF65-F5344CB8AC3E}">
        <p14:creationId xmlns:p14="http://schemas.microsoft.com/office/powerpoint/2010/main" val="2901436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</a:t>
            </a:r>
          </a:p>
        </p:txBody>
      </p:sp>
      <p:pic>
        <p:nvPicPr>
          <p:cNvPr id="4" name="3 Marcador de contenido" descr="potencias_div_igual_ex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285992"/>
            <a:ext cx="7715304" cy="321471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15370" cy="4500594"/>
          </a:xfrm>
        </p:spPr>
        <p:txBody>
          <a:bodyPr/>
          <a:lstStyle/>
          <a:p>
            <a:pPr>
              <a:buNone/>
            </a:pPr>
            <a:r>
              <a:rPr lang="es-CL" sz="3200" dirty="0"/>
              <a:t>El siguiente link nos mostrará un video de apoyo y profundización de los contenidos de esta clase:</a:t>
            </a:r>
            <a:br>
              <a:rPr lang="es-CL" sz="3200" dirty="0"/>
            </a:br>
            <a:br>
              <a:rPr lang="es-CL" sz="3200" dirty="0"/>
            </a:br>
            <a:br>
              <a:rPr lang="es-CL" sz="3200" dirty="0"/>
            </a:br>
            <a:r>
              <a:rPr lang="es-CL" sz="3200" dirty="0"/>
              <a:t>https://www.youtube.com/watch?v=Xe4QfU36jiQ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5786" y="500042"/>
            <a:ext cx="7858180" cy="835460"/>
          </a:xfrm>
        </p:spPr>
        <p:txBody>
          <a:bodyPr>
            <a:noAutofit/>
          </a:bodyPr>
          <a:lstStyle/>
          <a:p>
            <a:r>
              <a:rPr lang="es-CL" sz="5400" dirty="0"/>
              <a:t>Antes de ejercitar.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928662" y="0"/>
            <a:ext cx="7358114" cy="1143000"/>
          </a:xfrm>
        </p:spPr>
        <p:txBody>
          <a:bodyPr/>
          <a:lstStyle/>
          <a:p>
            <a:pPr>
              <a:buNone/>
            </a:pPr>
            <a:r>
              <a:rPr lang="es-CL" sz="2800" dirty="0"/>
              <a:t>Copia el siguiente cuadro en tu cuaderno, complétalo guiado por los ejemplos.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42908" y="1397000"/>
          <a:ext cx="8001056" cy="5018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7612">
                <a:tc>
                  <a:txBody>
                    <a:bodyPr/>
                    <a:lstStyle/>
                    <a:p>
                      <a:r>
                        <a:rPr lang="es-CL" dirty="0"/>
                        <a:t>Operación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Propiedad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Valor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Producto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2</a:t>
                      </a:r>
                      <a:r>
                        <a:rPr lang="es-CL" sz="2800" baseline="30000" dirty="0"/>
                        <a:t>8</a:t>
                      </a:r>
                      <a:r>
                        <a:rPr lang="es-CL" sz="2800" dirty="0"/>
                        <a:t> : 2</a:t>
                      </a:r>
                      <a:r>
                        <a:rPr lang="es-CL" sz="2800" baseline="30000" dirty="0"/>
                        <a:t>5</a:t>
                      </a:r>
                      <a:r>
                        <a:rPr lang="es-CL" sz="28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2 </a:t>
                      </a:r>
                      <a:r>
                        <a:rPr lang="es-CL" sz="2800" baseline="30000" dirty="0"/>
                        <a:t>(8-5)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2</a:t>
                      </a:r>
                      <a:r>
                        <a:rPr lang="es-CL" sz="28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4</a:t>
                      </a:r>
                      <a:r>
                        <a:rPr lang="es-CL" sz="2800" baseline="30000" dirty="0"/>
                        <a:t>12</a:t>
                      </a:r>
                      <a:r>
                        <a:rPr lang="es-CL" sz="2800" baseline="0" dirty="0"/>
                        <a:t> : 4</a:t>
                      </a:r>
                      <a:r>
                        <a:rPr lang="es-CL" sz="2800" baseline="30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6</a:t>
                      </a:r>
                      <a:r>
                        <a:rPr lang="es-CL" sz="2800" baseline="30000" dirty="0"/>
                        <a:t>9</a:t>
                      </a:r>
                      <a:r>
                        <a:rPr lang="es-CL" sz="2800" dirty="0"/>
                        <a:t> : 6</a:t>
                      </a:r>
                      <a:r>
                        <a:rPr lang="es-CL" sz="2800" baseline="30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8</a:t>
                      </a:r>
                      <a:r>
                        <a:rPr lang="es-CL" sz="2800" baseline="30000" dirty="0"/>
                        <a:t>15</a:t>
                      </a:r>
                      <a:r>
                        <a:rPr lang="es-CL" sz="2800" dirty="0"/>
                        <a:t> : 8</a:t>
                      </a:r>
                      <a:r>
                        <a:rPr lang="es-CL" sz="2800" baseline="30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8</a:t>
                      </a:r>
                      <a:r>
                        <a:rPr lang="es-CL" sz="2800" baseline="30000" dirty="0"/>
                        <a:t>3</a:t>
                      </a:r>
                      <a:r>
                        <a:rPr lang="es-CL" sz="2800" dirty="0"/>
                        <a:t> : 4</a:t>
                      </a:r>
                      <a:r>
                        <a:rPr lang="es-CL" sz="28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(8</a:t>
                      </a:r>
                      <a:r>
                        <a:rPr lang="es-CL" sz="2800" baseline="0" dirty="0"/>
                        <a:t> : 4)</a:t>
                      </a:r>
                      <a:r>
                        <a:rPr lang="es-CL" sz="28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2</a:t>
                      </a:r>
                      <a:r>
                        <a:rPr lang="es-CL" sz="28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12</a:t>
                      </a:r>
                      <a:r>
                        <a:rPr lang="es-CL" sz="2800" baseline="30000" dirty="0"/>
                        <a:t>4</a:t>
                      </a:r>
                      <a:r>
                        <a:rPr lang="es-CL" sz="2800" dirty="0"/>
                        <a:t> : 4</a:t>
                      </a:r>
                      <a:r>
                        <a:rPr lang="es-CL" sz="2800" baseline="30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15</a:t>
                      </a:r>
                      <a:r>
                        <a:rPr lang="es-CL" sz="2800" baseline="30000" dirty="0"/>
                        <a:t>5</a:t>
                      </a:r>
                      <a:r>
                        <a:rPr lang="es-CL" sz="2800" dirty="0"/>
                        <a:t> : 5</a:t>
                      </a:r>
                      <a:r>
                        <a:rPr lang="es-CL" sz="2800" baseline="30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612">
                <a:tc>
                  <a:txBody>
                    <a:bodyPr/>
                    <a:lstStyle/>
                    <a:p>
                      <a:pPr algn="ctr"/>
                      <a:r>
                        <a:rPr lang="es-CL" sz="2800" dirty="0"/>
                        <a:t>24</a:t>
                      </a:r>
                      <a:r>
                        <a:rPr lang="es-CL" sz="2800" baseline="30000" dirty="0"/>
                        <a:t>2</a:t>
                      </a:r>
                      <a:r>
                        <a:rPr lang="es-CL" sz="2800" dirty="0"/>
                        <a:t> : 12</a:t>
                      </a:r>
                      <a:r>
                        <a:rPr lang="es-CL" sz="28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4000" dirty="0"/>
              <a:t>Una vez que termines tus ejercicios, envía una fotografía de tu actividad al </a:t>
            </a:r>
            <a:r>
              <a:rPr lang="es-CL" sz="4000" dirty="0" err="1"/>
              <a:t>WhatsApp</a:t>
            </a:r>
            <a:r>
              <a:rPr lang="es-CL" sz="4000" dirty="0"/>
              <a:t> del profesor.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s-CL" sz="6600" dirty="0"/>
              <a:t>+569  65168770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B01568C-EDE8-492F-A77B-8520E556AAD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F94946D6-04F6-4B5A-B1EE-14E47E8C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18962F9-78D4-44B9-BDB9-01DD76FC1BD5}"/>
              </a:ext>
            </a:extLst>
          </p:cNvPr>
          <p:cNvSpPr/>
          <p:nvPr/>
        </p:nvSpPr>
        <p:spPr>
          <a:xfrm>
            <a:off x="11614" y="0"/>
            <a:ext cx="9144000" cy="68853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Picture 2" descr="C:\Users\LMEA\Desktop\Material pagina WEB\Imagenes\logo sin fondo lmea.png">
            <a:extLst>
              <a:ext uri="{FF2B5EF4-FFF2-40B4-BE49-F238E27FC236}">
                <a16:creationId xmlns:a16="http://schemas.microsoft.com/office/drawing/2014/main" id="{6061F855-C0AC-4666-B368-A4E38214D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62868"/>
            <a:ext cx="1872208" cy="208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27">
            <a:extLst>
              <a:ext uri="{FF2B5EF4-FFF2-40B4-BE49-F238E27FC236}">
                <a16:creationId xmlns:a16="http://schemas.microsoft.com/office/drawing/2014/main" id="{6AD50EA6-412A-4B88-81F7-1C04D019C69B}"/>
              </a:ext>
            </a:extLst>
          </p:cNvPr>
          <p:cNvSpPr/>
          <p:nvPr/>
        </p:nvSpPr>
        <p:spPr>
          <a:xfrm>
            <a:off x="311695" y="262868"/>
            <a:ext cx="8496944" cy="25900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rgbClr val="FFCC00"/>
              </a:solidFill>
            </a:endParaRPr>
          </a:p>
        </p:txBody>
      </p:sp>
      <p:pic>
        <p:nvPicPr>
          <p:cNvPr id="10" name="Picture 2" descr="C:\Users\LMEA\Desktop\vespertina.jp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11705"/>
            <a:ext cx="2160240" cy="2927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LMEA\Desktop\46798839_822575884800932_8923011092511195136_n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88" r="222" b="24481"/>
          <a:stretch/>
        </p:blipFill>
        <p:spPr bwMode="auto">
          <a:xfrm>
            <a:off x="311695" y="4077072"/>
            <a:ext cx="8496944" cy="2579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2 Título">
            <a:extLst>
              <a:ext uri="{FF2B5EF4-FFF2-40B4-BE49-F238E27FC236}">
                <a16:creationId xmlns:a16="http://schemas.microsoft.com/office/drawing/2014/main" id="{C79BBB99-5D09-4C18-8DED-EB56C76DB9F1}"/>
              </a:ext>
            </a:extLst>
          </p:cNvPr>
          <p:cNvSpPr txBox="1">
            <a:spLocks/>
          </p:cNvSpPr>
          <p:nvPr/>
        </p:nvSpPr>
        <p:spPr>
          <a:xfrm>
            <a:off x="-102097" y="3154656"/>
            <a:ext cx="9324528" cy="576071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s-CL" sz="2600" b="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45367" y="2708920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lnSpc>
                <a:spcPct val="210000"/>
              </a:lnSpc>
            </a:pPr>
            <a:r>
              <a:rPr lang="es-CL" sz="3500" i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“Una Gran Experiencia Educativa”</a:t>
            </a:r>
          </a:p>
        </p:txBody>
      </p:sp>
    </p:spTree>
    <p:extLst>
      <p:ext uri="{BB962C8B-B14F-4D97-AF65-F5344CB8AC3E}">
        <p14:creationId xmlns:p14="http://schemas.microsoft.com/office/powerpoint/2010/main" val="179149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ES" dirty="0"/>
              <a:t>¡¡¡ Muchas Gracias  !!!</a:t>
            </a:r>
          </a:p>
        </p:txBody>
      </p:sp>
    </p:spTree>
    <p:extLst>
      <p:ext uri="{BB962C8B-B14F-4D97-AF65-F5344CB8AC3E}">
        <p14:creationId xmlns:p14="http://schemas.microsoft.com/office/powerpoint/2010/main" val="107134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C52F822A-7130-4AF6-BC87-6BC678E7F35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520" y="1988840"/>
            <a:ext cx="7056784" cy="453650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Docente: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Jonathan Herrera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 electrónico: </a:t>
            </a:r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profesorjherreravalenzuela@gmail.com</a:t>
            </a:r>
            <a:endParaRPr lang="es-C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+569 65168770 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Educador Diferencial: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Sr. Sebastián Sandoval Fuenzalida</a:t>
            </a: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Nivel:</a:t>
            </a:r>
          </a:p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 y 2º Medios</a:t>
            </a:r>
          </a:p>
        </p:txBody>
      </p:sp>
      <p:pic>
        <p:nvPicPr>
          <p:cNvPr id="8" name="Picture 2" descr="C:\Users\LMEA\Desktop\vespertina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4">
            <a:extLst>
              <a:ext uri="{FF2B5EF4-FFF2-40B4-BE49-F238E27FC236}">
                <a16:creationId xmlns:a16="http://schemas.microsoft.com/office/drawing/2014/main" id="{E29BBEEC-49EB-42BF-AC0D-67FF96D1F1B4}"/>
              </a:ext>
            </a:extLst>
          </p:cNvPr>
          <p:cNvSpPr txBox="1">
            <a:spLocks/>
          </p:cNvSpPr>
          <p:nvPr/>
        </p:nvSpPr>
        <p:spPr>
          <a:xfrm>
            <a:off x="457200" y="38473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s-CL" sz="6000" dirty="0">
                <a:solidFill>
                  <a:schemeClr val="tx1"/>
                </a:solidFill>
                <a:latin typeface="Century Gothic" panose="020B0502020202020204" pitchFamily="34" charset="0"/>
              </a:rPr>
              <a:t>Matemática</a:t>
            </a:r>
          </a:p>
        </p:txBody>
      </p:sp>
    </p:spTree>
    <p:extLst>
      <p:ext uri="{BB962C8B-B14F-4D97-AF65-F5344CB8AC3E}">
        <p14:creationId xmlns:p14="http://schemas.microsoft.com/office/powerpoint/2010/main" val="90236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4294967295"/>
          </p:nvPr>
        </p:nvSpPr>
        <p:spPr>
          <a:xfrm>
            <a:off x="858658" y="2348880"/>
            <a:ext cx="7408333" cy="3450696"/>
          </a:xfrm>
          <a:prstGeom prst="rect">
            <a:avLst/>
          </a:prstGeom>
        </p:spPr>
        <p:txBody>
          <a:bodyPr/>
          <a:lstStyle/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s-CL" dirty="0"/>
              <a:t>Comprender Propiedades de las Potencias en Divisiones:</a:t>
            </a:r>
          </a:p>
          <a:p>
            <a:pPr marL="502920" indent="-457200">
              <a:buClr>
                <a:schemeClr val="accent2">
                  <a:lumMod val="50000"/>
                </a:schemeClr>
              </a:buClr>
              <a:buAutoNum type="alphaLcParenR"/>
            </a:pPr>
            <a:r>
              <a:rPr lang="es-CL" dirty="0"/>
              <a:t>De igual base (natural) y distinto exponente (natural).</a:t>
            </a:r>
          </a:p>
          <a:p>
            <a:pPr marL="502920" indent="-457200">
              <a:buClr>
                <a:schemeClr val="accent2">
                  <a:lumMod val="50000"/>
                </a:schemeClr>
              </a:buClr>
              <a:buAutoNum type="alphaLcParenR"/>
            </a:pPr>
            <a:r>
              <a:rPr lang="es-CL" dirty="0"/>
              <a:t>De igual exponente (natural) y distinta base (natural).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/>
          </a:p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s-CL" dirty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35696" y="353258"/>
            <a:ext cx="3488175" cy="1143000"/>
          </a:xfrm>
        </p:spPr>
        <p:txBody>
          <a:bodyPr/>
          <a:lstStyle/>
          <a:p>
            <a:pPr marL="0" indent="0">
              <a:buNone/>
            </a:pPr>
            <a:r>
              <a:rPr lang="es-C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</a:p>
        </p:txBody>
      </p:sp>
      <p:pic>
        <p:nvPicPr>
          <p:cNvPr id="4" name="Picture 2" descr="C:\Users\LMEA\Desktop\vespertina.jp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7639" y1="12576" x2="47639" y2="12576"/>
                      </a14:backgroundRemoval>
                    </a14:imgEffect>
                    <a14:imgEffect>
                      <a14:colorTemperature colorTemp="8625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353258"/>
            <a:ext cx="868943" cy="117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27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15370" cy="5643602"/>
          </a:xfrm>
        </p:spPr>
        <p:txBody>
          <a:bodyPr/>
          <a:lstStyle/>
          <a:p>
            <a:r>
              <a:rPr lang="es-CL" dirty="0"/>
              <a:t>RECUERDA:</a:t>
            </a:r>
            <a:br>
              <a:rPr lang="es-CL" dirty="0"/>
            </a:br>
            <a:r>
              <a:rPr lang="es-CL" dirty="0"/>
              <a:t>LA BASE CON EL EXPONENTE DE UNA POTENCIA NUNCA SE MULTIPLICAN.</a:t>
            </a:r>
          </a:p>
        </p:txBody>
      </p:sp>
      <p:pic>
        <p:nvPicPr>
          <p:cNvPr id="1026" name="Picture 2" descr="C:\Users\usuario\Desktop\MATEMATICA JONATHAN\SAN ALFONSO VESPERTINA\pngtree-cartoon-anime-cute-round-big-eyes-eyebrow-material-eyes-clipart-png-image_23753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28"/>
            <a:ext cx="7286676" cy="2262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8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381000"/>
            <a:ext cx="9144000" cy="228600"/>
          </a:xfrm>
          <a:prstGeom prst="rect">
            <a:avLst/>
          </a:prstGeom>
          <a:solidFill>
            <a:srgbClr val="CC66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76200" y="76200"/>
            <a:ext cx="37338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eaLnBrk="1" hangingPunct="1">
              <a:spcBef>
                <a:spcPts val="4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ES_tradnl" sz="1600" dirty="0">
              <a:solidFill>
                <a:srgbClr val="FFFFFF"/>
              </a:solidFill>
              <a:latin typeface="Franklin Gothic Book" pitchFamily="32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6858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División de potencias de igual base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38200" y="3810000"/>
            <a:ext cx="990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800">
                <a:solidFill>
                  <a:srgbClr val="000000"/>
                </a:solidFill>
              </a:rPr>
              <a:t>Así,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057400" y="4038600"/>
            <a:ext cx="1219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5</a:t>
            </a:r>
            <a:r>
              <a:rPr lang="es-ES_tradnl" baseline="30000">
                <a:solidFill>
                  <a:srgbClr val="000000"/>
                </a:solidFill>
              </a:rPr>
              <a:t>3  </a:t>
            </a:r>
            <a:r>
              <a:rPr lang="es-ES_tradnl" baseline="30000">
                <a:solidFill>
                  <a:srgbClr val="000000"/>
                </a:solidFill>
                <a:cs typeface="Arial" charset="0"/>
              </a:rPr>
              <a:t>:  </a:t>
            </a:r>
            <a:r>
              <a:rPr lang="es-ES_tradnl">
                <a:solidFill>
                  <a:srgbClr val="000000"/>
                </a:solidFill>
                <a:cs typeface="Arial" charset="0"/>
              </a:rPr>
              <a:t>5</a:t>
            </a:r>
            <a:r>
              <a:rPr lang="es-ES_tradnl" baseline="30000">
                <a:solidFill>
                  <a:srgbClr val="000000"/>
                </a:solidFill>
                <a:cs typeface="Arial" charset="0"/>
              </a:rPr>
              <a:t>2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828800" y="2209800"/>
            <a:ext cx="5410200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2000">
                <a:solidFill>
                  <a:srgbClr val="000000"/>
                </a:solidFill>
              </a:rPr>
              <a:t>El </a:t>
            </a:r>
            <a:r>
              <a:rPr lang="es-ES_tradnl" sz="2000">
                <a:solidFill>
                  <a:srgbClr val="800080"/>
                </a:solidFill>
              </a:rPr>
              <a:t>cociente</a:t>
            </a:r>
            <a:r>
              <a:rPr lang="es-ES_tradnl" sz="2000">
                <a:solidFill>
                  <a:srgbClr val="000000"/>
                </a:solidFill>
              </a:rPr>
              <a:t> de dos potencias de </a:t>
            </a:r>
            <a:r>
              <a:rPr lang="es-ES_tradnl" sz="2000">
                <a:solidFill>
                  <a:srgbClr val="800080"/>
                </a:solidFill>
              </a:rPr>
              <a:t>igual base</a:t>
            </a:r>
            <a:r>
              <a:rPr lang="es-ES_tradnl" sz="2000">
                <a:solidFill>
                  <a:srgbClr val="000000"/>
                </a:solidFill>
              </a:rPr>
              <a:t> equivale a una potencia con la misma base, elevada a la resta de los exponentes.</a:t>
            </a: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1447800" y="1981200"/>
            <a:ext cx="6096000" cy="1524000"/>
          </a:xfrm>
          <a:prstGeom prst="foldedCorner">
            <a:avLst>
              <a:gd name="adj" fmla="val 12500"/>
            </a:avLst>
          </a:prstGeom>
          <a:noFill/>
          <a:ln w="3492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505200" y="4038600"/>
            <a:ext cx="990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191000" y="4038600"/>
            <a:ext cx="1219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5 </a:t>
            </a:r>
            <a:r>
              <a:rPr lang="es-ES_tradnl" baseline="30000">
                <a:solidFill>
                  <a:srgbClr val="000000"/>
                </a:solidFill>
              </a:rPr>
              <a:t>3 – </a:t>
            </a:r>
            <a:r>
              <a:rPr lang="es-ES_tradnl" baseline="30000">
                <a:solidFill>
                  <a:srgbClr val="000000"/>
                </a:solidFill>
                <a:cs typeface="Arial" charset="0"/>
              </a:rPr>
              <a:t>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5334000" y="4038600"/>
            <a:ext cx="990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791200" y="4038600"/>
            <a:ext cx="16764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5</a:t>
            </a:r>
            <a:r>
              <a:rPr lang="es-ES_tradnl" baseline="30000">
                <a:solidFill>
                  <a:srgbClr val="000000"/>
                </a:solidFill>
              </a:rPr>
              <a:t>1</a:t>
            </a:r>
            <a:r>
              <a:rPr lang="es-ES_tradnl">
                <a:solidFill>
                  <a:srgbClr val="000000"/>
                </a:solidFill>
              </a:rPr>
              <a:t>   =  5</a:t>
            </a: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209800" y="4419600"/>
            <a:ext cx="304800" cy="3810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2589213" y="4419600"/>
            <a:ext cx="231775" cy="3810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981200" y="4876800"/>
            <a:ext cx="12954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Igual base</a:t>
            </a: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4189413" y="4419600"/>
            <a:ext cx="155575" cy="3810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3581400" y="4876800"/>
            <a:ext cx="13716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Se conserva la base</a:t>
            </a:r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4495800" y="3886200"/>
            <a:ext cx="685800" cy="609600"/>
          </a:xfrm>
          <a:prstGeom prst="ellipse">
            <a:avLst/>
          </a:prstGeom>
          <a:noFill/>
          <a:ln w="93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5105400" y="4419600"/>
            <a:ext cx="609600" cy="3810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5410200" y="49530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Se restan los exponentes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"/>
                                  </p:iterate>
                                  <p:childTnLst>
                                    <p:set>
                                      <p:cBhvr additive="repl"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7" grpId="0" animBg="1"/>
      <p:bldP spid="16398" grpId="0" animBg="1"/>
      <p:bldP spid="16400" grpId="0" animBg="1"/>
      <p:bldP spid="16402" grpId="0" animBg="1"/>
      <p:bldP spid="164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CL"/>
              <a:t>División de potencias </a:t>
            </a:r>
            <a:br>
              <a:rPr lang="es-ES" altLang="es-CL"/>
            </a:br>
            <a:endParaRPr lang="es-ES" altLang="es-C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CL"/>
              <a:t>División de potencias de igual base y de diferente exponente: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/>
              <a:t>Se mantienen las bases en común y se eleva a la </a:t>
            </a:r>
            <a:r>
              <a:rPr lang="es-ES" altLang="es-CL" b="1"/>
              <a:t>diferencia</a:t>
            </a:r>
            <a:r>
              <a:rPr lang="es-ES" altLang="es-CL"/>
              <a:t> de los exponentes.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/>
              <a:t>Ejemplo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CL">
                <a:solidFill>
                  <a:srgbClr val="000000"/>
                </a:solidFill>
                <a:cs typeface="Times New Roman" pitchFamily="18" charset="0"/>
              </a:rPr>
              <a:t>12</a:t>
            </a:r>
            <a:r>
              <a:rPr lang="es-ES" altLang="es-CL" baseline="30000">
                <a:solidFill>
                  <a:srgbClr val="000000"/>
                </a:solidFill>
                <a:cs typeface="Times New Roman" pitchFamily="18" charset="0"/>
              </a:rPr>
              <a:t>4</a:t>
            </a:r>
            <a:r>
              <a:rPr lang="es-ES" altLang="es-CL">
                <a:solidFill>
                  <a:srgbClr val="000000"/>
                </a:solidFill>
                <a:cs typeface="Times New Roman" pitchFamily="18" charset="0"/>
              </a:rPr>
              <a:t> : 12</a:t>
            </a:r>
            <a:r>
              <a:rPr lang="es-ES" altLang="es-CL" baseline="30000">
                <a:solidFill>
                  <a:srgbClr val="000000"/>
                </a:solidFill>
                <a:cs typeface="Times New Roman" pitchFamily="18" charset="0"/>
              </a:rPr>
              <a:t> 3</a:t>
            </a:r>
            <a:r>
              <a:rPr lang="es-ES" altLang="es-CL">
                <a:solidFill>
                  <a:srgbClr val="000000"/>
                </a:solidFill>
                <a:cs typeface="Times New Roman" pitchFamily="18" charset="0"/>
              </a:rPr>
              <a:t> = (12) </a:t>
            </a:r>
            <a:r>
              <a:rPr lang="es-ES" altLang="es-CL" baseline="30000">
                <a:solidFill>
                  <a:srgbClr val="000000"/>
                </a:solidFill>
                <a:cs typeface="Times New Roman" pitchFamily="18" charset="0"/>
              </a:rPr>
              <a:t>4 – 3</a:t>
            </a:r>
            <a:r>
              <a:rPr lang="es-ES" altLang="es-CL">
                <a:solidFill>
                  <a:srgbClr val="000000"/>
                </a:solidFill>
                <a:cs typeface="Times New Roman" pitchFamily="18" charset="0"/>
              </a:rPr>
              <a:t> = (12)</a:t>
            </a:r>
            <a:r>
              <a:rPr lang="es-ES" altLang="es-CL" baseline="3000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es-ES" altLang="es-CL">
                <a:solidFill>
                  <a:srgbClr val="000000"/>
                </a:solidFill>
                <a:cs typeface="Times New Roman" pitchFamily="18" charset="0"/>
              </a:rPr>
              <a:t> = 12</a:t>
            </a:r>
            <a:r>
              <a:rPr lang="es-ES" altLang="es-CL"/>
              <a:t>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EJEMPLO.</a:t>
            </a:r>
          </a:p>
        </p:txBody>
      </p:sp>
      <p:pic>
        <p:nvPicPr>
          <p:cNvPr id="4" name="3 Marcador de contenido" descr="division-de-potencia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500362" y="1643050"/>
            <a:ext cx="11144328" cy="3657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800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381000"/>
            <a:ext cx="9144000" cy="228600"/>
          </a:xfrm>
          <a:prstGeom prst="rect">
            <a:avLst/>
          </a:prstGeom>
          <a:solidFill>
            <a:srgbClr val="CC66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76200" y="76200"/>
            <a:ext cx="37338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eaLnBrk="1" hangingPunct="1">
              <a:spcBef>
                <a:spcPts val="4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ES_tradnl" sz="1600" dirty="0">
              <a:solidFill>
                <a:srgbClr val="FFFFFF"/>
              </a:solidFill>
              <a:latin typeface="Franklin Gothic Book" pitchFamily="32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6858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División de potencias de igual exponente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38200" y="3810000"/>
            <a:ext cx="990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800">
                <a:solidFill>
                  <a:srgbClr val="000000"/>
                </a:solidFill>
              </a:rPr>
              <a:t>Así,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057400" y="4038600"/>
            <a:ext cx="1219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8</a:t>
            </a:r>
            <a:r>
              <a:rPr lang="es-ES_tradnl" baseline="30000">
                <a:solidFill>
                  <a:srgbClr val="000000"/>
                </a:solidFill>
              </a:rPr>
              <a:t>3  </a:t>
            </a:r>
            <a:r>
              <a:rPr lang="es-ES_tradnl" baseline="30000">
                <a:solidFill>
                  <a:srgbClr val="000000"/>
                </a:solidFill>
                <a:cs typeface="Arial" charset="0"/>
              </a:rPr>
              <a:t>:  </a:t>
            </a:r>
            <a:r>
              <a:rPr lang="es-ES_tradnl">
                <a:solidFill>
                  <a:srgbClr val="000000"/>
                </a:solidFill>
                <a:cs typeface="Arial" charset="0"/>
              </a:rPr>
              <a:t>4</a:t>
            </a:r>
            <a:r>
              <a:rPr lang="es-ES_tradnl" baseline="30000">
                <a:solidFill>
                  <a:srgbClr val="000000"/>
                </a:solidFill>
                <a:cs typeface="Arial" charset="0"/>
              </a:rPr>
              <a:t>3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828800" y="2209800"/>
            <a:ext cx="5410200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spcBef>
                <a:spcPts val="12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2000">
                <a:solidFill>
                  <a:srgbClr val="000000"/>
                </a:solidFill>
              </a:rPr>
              <a:t>Para </a:t>
            </a:r>
            <a:r>
              <a:rPr lang="es-ES_tradnl" sz="2000">
                <a:solidFill>
                  <a:srgbClr val="800080"/>
                </a:solidFill>
              </a:rPr>
              <a:t>dividir</a:t>
            </a:r>
            <a:r>
              <a:rPr lang="es-ES_tradnl" sz="2000">
                <a:solidFill>
                  <a:srgbClr val="000000"/>
                </a:solidFill>
              </a:rPr>
              <a:t> potencias que tienen </a:t>
            </a:r>
            <a:r>
              <a:rPr lang="es-ES_tradnl" sz="2000">
                <a:solidFill>
                  <a:srgbClr val="800080"/>
                </a:solidFill>
              </a:rPr>
              <a:t>igual exponente</a:t>
            </a:r>
            <a:r>
              <a:rPr lang="es-ES_tradnl" sz="2000">
                <a:solidFill>
                  <a:srgbClr val="000000"/>
                </a:solidFill>
              </a:rPr>
              <a:t>, se puede conservar el exponente y dividir las bases.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1447800" y="1981200"/>
            <a:ext cx="6096000" cy="1524000"/>
          </a:xfrm>
          <a:prstGeom prst="foldedCorner">
            <a:avLst>
              <a:gd name="adj" fmla="val 12500"/>
            </a:avLst>
          </a:prstGeom>
          <a:noFill/>
          <a:ln w="3492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505200" y="4038600"/>
            <a:ext cx="990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962400" y="4038600"/>
            <a:ext cx="1524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(8 </a:t>
            </a:r>
            <a:r>
              <a:rPr lang="es-ES_tradnl">
                <a:solidFill>
                  <a:srgbClr val="000000"/>
                </a:solidFill>
                <a:cs typeface="Arial" charset="0"/>
              </a:rPr>
              <a:t>: 4)</a:t>
            </a:r>
            <a:r>
              <a:rPr lang="es-ES_tradnl">
                <a:solidFill>
                  <a:srgbClr val="000000"/>
                </a:solidFill>
              </a:rPr>
              <a:t> </a:t>
            </a:r>
            <a:r>
              <a:rPr lang="es-ES_tradnl" baseline="30000">
                <a:solidFill>
                  <a:srgbClr val="000000"/>
                </a:solidFill>
                <a:cs typeface="Arial" charset="0"/>
              </a:rPr>
              <a:t>3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334000" y="4038600"/>
            <a:ext cx="990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791200" y="4038600"/>
            <a:ext cx="1981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>
                <a:solidFill>
                  <a:srgbClr val="000000"/>
                </a:solidFill>
              </a:rPr>
              <a:t> 2</a:t>
            </a:r>
            <a:r>
              <a:rPr lang="es-ES_tradnl" baseline="30000">
                <a:solidFill>
                  <a:srgbClr val="000000"/>
                </a:solidFill>
              </a:rPr>
              <a:t>3</a:t>
            </a:r>
            <a:r>
              <a:rPr lang="es-ES_tradnl">
                <a:solidFill>
                  <a:srgbClr val="000000"/>
                </a:solidFill>
              </a:rPr>
              <a:t>   =  8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362200" y="4267200"/>
            <a:ext cx="152400" cy="5334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2817813" y="4343400"/>
            <a:ext cx="155575" cy="4572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981200" y="4876800"/>
            <a:ext cx="1295400" cy="71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5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ES_tradnl" sz="1600">
              <a:solidFill>
                <a:srgbClr val="000000"/>
              </a:solidFill>
            </a:endParaRPr>
          </a:p>
          <a:p>
            <a:pPr algn="ctr">
              <a:lnSpc>
                <a:spcPct val="5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Igual</a:t>
            </a:r>
          </a:p>
          <a:p>
            <a:pPr algn="ctr">
              <a:lnSpc>
                <a:spcPct val="5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exponente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 flipH="1">
            <a:off x="4341813" y="4419600"/>
            <a:ext cx="155575" cy="3810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3581400" y="4876800"/>
            <a:ext cx="1676400" cy="71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5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ES_tradnl" sz="1600">
              <a:solidFill>
                <a:srgbClr val="000000"/>
              </a:solidFill>
            </a:endParaRPr>
          </a:p>
          <a:p>
            <a:pPr algn="ctr">
              <a:lnSpc>
                <a:spcPct val="5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Se dividen</a:t>
            </a:r>
          </a:p>
          <a:p>
            <a:pPr algn="ctr">
              <a:lnSpc>
                <a:spcPct val="50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las bases</a:t>
            </a:r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4876800" y="4038600"/>
            <a:ext cx="381000" cy="304800"/>
          </a:xfrm>
          <a:prstGeom prst="ellipse">
            <a:avLst/>
          </a:prstGeom>
          <a:noFill/>
          <a:ln w="9360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L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5105400" y="4419600"/>
            <a:ext cx="609600" cy="381000"/>
          </a:xfrm>
          <a:prstGeom prst="line">
            <a:avLst/>
          </a:prstGeom>
          <a:noFill/>
          <a:ln w="9360">
            <a:solidFill>
              <a:srgbClr val="80008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5486400" y="4876800"/>
            <a:ext cx="1524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600">
                <a:solidFill>
                  <a:srgbClr val="000000"/>
                </a:solidFill>
              </a:rPr>
              <a:t>Se conserva el exponente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"/>
                                  </p:iterate>
                                  <p:childTnLst>
                                    <p:set>
                                      <p:cBhvr additive="repl"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45" grpId="0" animBg="1"/>
      <p:bldP spid="18446" grpId="0" animBg="1"/>
      <p:bldP spid="18448" grpId="0" animBg="1"/>
      <p:bldP spid="18450" grpId="0" animBg="1"/>
      <p:bldP spid="184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836712"/>
            <a:ext cx="8208912" cy="1600200"/>
          </a:xfrm>
        </p:spPr>
        <p:txBody>
          <a:bodyPr/>
          <a:lstStyle/>
          <a:p>
            <a:pPr eaLnBrk="1" hangingPunct="1"/>
            <a:r>
              <a:rPr lang="es-ES" altLang="es-CL" sz="4000" dirty="0"/>
              <a:t>División de potencias de bases diferentes y de exponente iguales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924944"/>
            <a:ext cx="7696200" cy="2777480"/>
          </a:xfrm>
        </p:spPr>
        <p:txBody>
          <a:bodyPr/>
          <a:lstStyle/>
          <a:p>
            <a:pPr eaLnBrk="1" hangingPunct="1"/>
            <a:r>
              <a:rPr lang="es-ES" altLang="es-CL" dirty="0"/>
              <a:t>Definición: se dividen las bases y se  mantiene el exponente en común.</a:t>
            </a:r>
          </a:p>
          <a:p>
            <a:pPr eaLnBrk="1" hangingPunct="1"/>
            <a:r>
              <a:rPr lang="es-ES" altLang="es-CL" dirty="0"/>
              <a:t>Ejemplo  </a:t>
            </a:r>
          </a:p>
          <a:p>
            <a:pPr eaLnBrk="1" hangingPunct="1"/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12</a:t>
            </a:r>
            <a:r>
              <a:rPr lang="es-ES" altLang="es-CL" baseline="3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 : 4</a:t>
            </a:r>
            <a:r>
              <a:rPr lang="es-ES" altLang="es-CL" baseline="30000" dirty="0">
                <a:solidFill>
                  <a:srgbClr val="000000"/>
                </a:solidFill>
                <a:cs typeface="Times New Roman" pitchFamily="18" charset="0"/>
              </a:rPr>
              <a:t> 2</a:t>
            </a: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 = ( 12: 4 )</a:t>
            </a:r>
            <a:r>
              <a:rPr lang="es-ES" altLang="es-CL" baseline="3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 = ( 3)</a:t>
            </a:r>
            <a:r>
              <a:rPr lang="es-ES" altLang="es-CL" baseline="30000" dirty="0">
                <a:solidFill>
                  <a:srgbClr val="000000"/>
                </a:solidFill>
                <a:cs typeface="Times New Roman" pitchFamily="18" charset="0"/>
              </a:rPr>
              <a:t> 2</a:t>
            </a:r>
            <a:r>
              <a:rPr lang="es-ES" altLang="es-CL" dirty="0">
                <a:solidFill>
                  <a:srgbClr val="000000"/>
                </a:solidFill>
                <a:cs typeface="Times New Roman" pitchFamily="18" charset="0"/>
              </a:rPr>
              <a:t> = 9</a:t>
            </a:r>
            <a:r>
              <a:rPr lang="es-ES" altLang="es-CL" dirty="0"/>
              <a:t>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ápices de cera">
  <a:themeElements>
    <a:clrScheme name="Lápices de cera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Lápices de cer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ápices de cera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ápices de cera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ápices de cera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734</TotalTime>
  <Words>415</Words>
  <Application>Microsoft Office PowerPoint</Application>
  <PresentationFormat>Presentación en pantalla (4:3)</PresentationFormat>
  <Paragraphs>90</Paragraphs>
  <Slides>15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Calibri</vt:lpstr>
      <vt:lpstr>Century Gothic</vt:lpstr>
      <vt:lpstr>Comic Sans MS</vt:lpstr>
      <vt:lpstr>Franklin Gothic Book</vt:lpstr>
      <vt:lpstr>Georgia</vt:lpstr>
      <vt:lpstr>Trebuchet MS</vt:lpstr>
      <vt:lpstr>Wingdings</vt:lpstr>
      <vt:lpstr>Transmisión de listas</vt:lpstr>
      <vt:lpstr>Lápices de cera</vt:lpstr>
      <vt:lpstr>Presentación de PowerPoint</vt:lpstr>
      <vt:lpstr>Presentación de PowerPoint</vt:lpstr>
      <vt:lpstr>Objetivos</vt:lpstr>
      <vt:lpstr>RECUERDA: LA BASE CON EL EXPONENTE DE UNA POTENCIA NUNCA SE MULTIPLICAN.</vt:lpstr>
      <vt:lpstr>Presentación de PowerPoint</vt:lpstr>
      <vt:lpstr>División de potencias  </vt:lpstr>
      <vt:lpstr>EJEMPLO.</vt:lpstr>
      <vt:lpstr>Presentación de PowerPoint</vt:lpstr>
      <vt:lpstr>División de potencias de bases diferentes y de exponente iguales</vt:lpstr>
      <vt:lpstr>EJEMPLO</vt:lpstr>
      <vt:lpstr>El siguiente link nos mostrará un video de apoyo y profundización de los contenidos de esta clase:   https://www.youtube.com/watch?v=Xe4QfU36jiQ</vt:lpstr>
      <vt:lpstr>Copia el siguiente cuadro en tu cuaderno, complétalo guiado por los ejemplos.</vt:lpstr>
      <vt:lpstr>Una vez que termines tus ejercicios, envía una fotografía de tu actividad al WhatsApp del profesor.</vt:lpstr>
      <vt:lpstr>Presentación de PowerPoint</vt:lpstr>
      <vt:lpstr>¡¡¡ Muchas Gracias  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PRIORIDADES</dc:title>
  <dc:creator>Maximo</dc:creator>
  <cp:lastModifiedBy>Jonathan Herrera Valenzuela</cp:lastModifiedBy>
  <cp:revision>55</cp:revision>
  <dcterms:created xsi:type="dcterms:W3CDTF">2020-03-30T21:03:44Z</dcterms:created>
  <dcterms:modified xsi:type="dcterms:W3CDTF">2021-05-11T23:28:08Z</dcterms:modified>
</cp:coreProperties>
</file>