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65" r:id="rId2"/>
    <p:sldId id="266" r:id="rId3"/>
    <p:sldId id="267" r:id="rId4"/>
    <p:sldId id="272" r:id="rId5"/>
    <p:sldId id="275" r:id="rId6"/>
    <p:sldId id="273" r:id="rId7"/>
    <p:sldId id="276" r:id="rId8"/>
    <p:sldId id="281" r:id="rId9"/>
    <p:sldId id="282" r:id="rId10"/>
    <p:sldId id="284" r:id="rId11"/>
    <p:sldId id="283" r:id="rId12"/>
    <p:sldId id="279" r:id="rId13"/>
    <p:sldId id="285" r:id="rId14"/>
    <p:sldId id="270" r:id="rId15"/>
    <p:sldId id="271" r:id="rId16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 varScale="1">
        <p:scale>
          <a:sx n="62" d="100"/>
          <a:sy n="62" d="100"/>
        </p:scale>
        <p:origin x="1400" y="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BA7BB6-69B4-4E77-8662-A590E44A4CB0}" type="datetimeFigureOut">
              <a:rPr lang="es-ES" smtClean="0"/>
              <a:pPr/>
              <a:t>11/05/2021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1C8E82-D11B-40FB-BFBB-8234F086BA3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708486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FA99FEB-3FCC-4292-80F9-2A964AEED98A}" type="slidenum">
              <a:rPr lang="es-CL" smtClean="0"/>
              <a:pPr/>
              <a:t>1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46731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79A5FC1-483C-4D1B-9E12-7F154DEA48ED}" type="slidenum">
              <a:rPr lang="es-ES_tradnl" altLang="es-CL"/>
              <a:pPr/>
              <a:t>5</a:t>
            </a:fld>
            <a:endParaRPr lang="es-ES_tradnl" altLang="es-CL"/>
          </a:p>
        </p:txBody>
      </p:sp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MX" altLang="es-C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68D00-3D80-4AE7-A686-D63471F7F524}" type="datetimeFigureOut">
              <a:rPr lang="es-ES" smtClean="0"/>
              <a:pPr/>
              <a:t>11/05/2021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2DF84-562B-4384-965E-5B8B682939FB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68D00-3D80-4AE7-A686-D63471F7F524}" type="datetimeFigureOut">
              <a:rPr lang="es-ES" smtClean="0"/>
              <a:pPr/>
              <a:t>11/05/2021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2DF84-562B-4384-965E-5B8B682939F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68D00-3D80-4AE7-A686-D63471F7F524}" type="datetimeFigureOut">
              <a:rPr lang="es-ES" smtClean="0"/>
              <a:pPr/>
              <a:t>11/05/2021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2DF84-562B-4384-965E-5B8B682939F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68D00-3D80-4AE7-A686-D63471F7F524}" type="datetimeFigureOut">
              <a:rPr lang="es-ES" smtClean="0"/>
              <a:pPr/>
              <a:t>11/05/2021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2DF84-562B-4384-965E-5B8B682939FB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68D00-3D80-4AE7-A686-D63471F7F524}" type="datetimeFigureOut">
              <a:rPr lang="es-ES" smtClean="0"/>
              <a:pPr/>
              <a:t>11/05/2021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2DF84-562B-4384-965E-5B8B682939F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68D00-3D80-4AE7-A686-D63471F7F524}" type="datetimeFigureOut">
              <a:rPr lang="es-ES" smtClean="0"/>
              <a:pPr/>
              <a:t>11/05/2021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2DF84-562B-4384-965E-5B8B682939FB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68D00-3D80-4AE7-A686-D63471F7F524}" type="datetimeFigureOut">
              <a:rPr lang="es-ES" smtClean="0"/>
              <a:pPr/>
              <a:t>11/05/2021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2DF84-562B-4384-965E-5B8B682939FB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68D00-3D80-4AE7-A686-D63471F7F524}" type="datetimeFigureOut">
              <a:rPr lang="es-ES" smtClean="0"/>
              <a:pPr/>
              <a:t>11/05/2021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2DF84-562B-4384-965E-5B8B682939F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68D00-3D80-4AE7-A686-D63471F7F524}" type="datetimeFigureOut">
              <a:rPr lang="es-ES" smtClean="0"/>
              <a:pPr/>
              <a:t>11/05/2021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2DF84-562B-4384-965E-5B8B682939F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68D00-3D80-4AE7-A686-D63471F7F524}" type="datetimeFigureOut">
              <a:rPr lang="es-ES" smtClean="0"/>
              <a:pPr/>
              <a:t>11/05/2021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2DF84-562B-4384-965E-5B8B682939F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68D00-3D80-4AE7-A686-D63471F7F524}" type="datetimeFigureOut">
              <a:rPr lang="es-ES" smtClean="0"/>
              <a:pPr/>
              <a:t>11/05/2021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2DF84-562B-4384-965E-5B8B682939FB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EF968D00-3D80-4AE7-A686-D63471F7F524}" type="datetimeFigureOut">
              <a:rPr lang="es-ES" smtClean="0"/>
              <a:pPr/>
              <a:t>11/05/2021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8F2DF84-562B-4384-965E-5B8B682939F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hdphoto" Target="../media/hdphoto3.wdp"/><Relationship Id="rId3" Type="http://schemas.openxmlformats.org/officeDocument/2006/relationships/image" Target="../media/image1.png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microsoft.com/office/2007/relationships/hdphoto" Target="../media/hdphoto2.wdp"/><Relationship Id="rId5" Type="http://schemas.openxmlformats.org/officeDocument/2006/relationships/image" Target="../media/image2.jpeg"/><Relationship Id="rId4" Type="http://schemas.microsoft.com/office/2007/relationships/hdphoto" Target="../media/hdphoto1.wdp"/><Relationship Id="rId9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microsoft.com/office/2007/relationships/hdphoto" Target="../media/hdphoto1.wdp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mailto:profesorjherreravalenzuela@gmail.com" TargetMode="External"/><Relationship Id="rId1" Type="http://schemas.openxmlformats.org/officeDocument/2006/relationships/slideLayout" Target="../slideLayouts/slideLayout2.xml"/><Relationship Id="rId4" Type="http://schemas.microsoft.com/office/2007/relationships/hdphoto" Target="../media/hdphoto4.wdp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4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Marcador de contenido 8">
            <a:extLst>
              <a:ext uri="{FF2B5EF4-FFF2-40B4-BE49-F238E27FC236}">
                <a16:creationId xmlns:a16="http://schemas.microsoft.com/office/drawing/2014/main" id="{4907F2B4-025C-4CBD-870F-05A954701554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17" name="Rectángulo 16">
            <a:extLst>
              <a:ext uri="{FF2B5EF4-FFF2-40B4-BE49-F238E27FC236}">
                <a16:creationId xmlns:a16="http://schemas.microsoft.com/office/drawing/2014/main" id="{DDA5D5DC-C301-4516-AC45-31FF28DDD358}"/>
              </a:ext>
            </a:extLst>
          </p:cNvPr>
          <p:cNvSpPr/>
          <p:nvPr/>
        </p:nvSpPr>
        <p:spPr>
          <a:xfrm>
            <a:off x="3098823" y="0"/>
            <a:ext cx="6084168" cy="689293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>
              <a:solidFill>
                <a:schemeClr val="tx1"/>
              </a:solidFill>
            </a:endParaRPr>
          </a:p>
        </p:txBody>
      </p:sp>
      <p:sp>
        <p:nvSpPr>
          <p:cNvPr id="27" name="Rectángulo 26">
            <a:extLst>
              <a:ext uri="{FF2B5EF4-FFF2-40B4-BE49-F238E27FC236}">
                <a16:creationId xmlns:a16="http://schemas.microsoft.com/office/drawing/2014/main" id="{1F061B96-7957-4FBA-A6F2-A907DEC9AC36}"/>
              </a:ext>
            </a:extLst>
          </p:cNvPr>
          <p:cNvSpPr/>
          <p:nvPr/>
        </p:nvSpPr>
        <p:spPr>
          <a:xfrm>
            <a:off x="-3172" y="0"/>
            <a:ext cx="3091978" cy="689293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>
              <a:solidFill>
                <a:schemeClr val="tx1"/>
              </a:solidFill>
            </a:endParaRPr>
          </a:p>
        </p:txBody>
      </p:sp>
      <p:sp>
        <p:nvSpPr>
          <p:cNvPr id="28" name="Rectángulo 27">
            <a:extLst>
              <a:ext uri="{FF2B5EF4-FFF2-40B4-BE49-F238E27FC236}">
                <a16:creationId xmlns:a16="http://schemas.microsoft.com/office/drawing/2014/main" id="{6AD50EA6-412A-4B88-81F7-1C04D019C69B}"/>
              </a:ext>
            </a:extLst>
          </p:cNvPr>
          <p:cNvSpPr/>
          <p:nvPr/>
        </p:nvSpPr>
        <p:spPr>
          <a:xfrm>
            <a:off x="0" y="200"/>
            <a:ext cx="3059832" cy="5805064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  <p:pic>
        <p:nvPicPr>
          <p:cNvPr id="1026" name="Picture 2" descr="C:\Users\LMEA\Desktop\vespertina.jpg"/>
          <p:cNvPicPr>
            <a:picLocks noChangeAspect="1" noChangeArrowheads="1"/>
          </p:cNvPicPr>
          <p:nvPr/>
        </p:nvPicPr>
        <p:blipFill>
          <a:blip r:embed="rId3">
            <a:biLevel thresh="50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foregroundMark x1="47639" y1="12576" x2="47639" y2="12576"/>
                      </a14:backgroundRemoval>
                    </a14:imgEffect>
                    <a14:imgEffect>
                      <a14:colorTemperature colorTemp="8625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697" y="1644070"/>
            <a:ext cx="2160240" cy="292763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LMEA\Desktop\5.jpg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colorTemperature colorTemp="11200"/>
                    </a14:imgEffect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4991" b="30564"/>
          <a:stretch/>
        </p:blipFill>
        <p:spPr bwMode="auto">
          <a:xfrm>
            <a:off x="3238538" y="6170"/>
            <a:ext cx="5734369" cy="19106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LMEA\Desktop\licenciaturas.png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5069" t="38433" r="15930" b="24517"/>
          <a:stretch/>
        </p:blipFill>
        <p:spPr bwMode="auto">
          <a:xfrm>
            <a:off x="3234728" y="4021015"/>
            <a:ext cx="5734369" cy="17950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LMEA\Desktop\46798839_822575884800932_8923011092511195136_n.jpg"/>
          <p:cNvPicPr>
            <a:picLocks noChangeAspect="1" noChangeArrowheads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960" r="17334" b="21318"/>
          <a:stretch/>
        </p:blipFill>
        <p:spPr bwMode="auto">
          <a:xfrm>
            <a:off x="3238538" y="1988840"/>
            <a:ext cx="5734369" cy="19574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ítulo 4">
            <a:extLst>
              <a:ext uri="{FF2B5EF4-FFF2-40B4-BE49-F238E27FC236}">
                <a16:creationId xmlns:a16="http://schemas.microsoft.com/office/drawing/2014/main" id="{E29BBEEC-49EB-42BF-AC0D-67FF96D1F1B4}"/>
              </a:ext>
            </a:extLst>
          </p:cNvPr>
          <p:cNvSpPr txBox="1">
            <a:spLocks/>
          </p:cNvSpPr>
          <p:nvPr/>
        </p:nvSpPr>
        <p:spPr>
          <a:xfrm>
            <a:off x="478976" y="5816025"/>
            <a:ext cx="8229600" cy="1143000"/>
          </a:xfrm>
          <a:prstGeom prst="rect">
            <a:avLst/>
          </a:prstGeom>
        </p:spPr>
        <p:txBody>
          <a:bodyPr vert="horz" rtlCol="0" anchor="ctr">
            <a:normAutofit fontScale="825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es-CL" b="0" dirty="0">
                <a:ln w="18415" cmpd="sng">
                  <a:solidFill>
                    <a:srgbClr val="FFC000"/>
                  </a:solidFill>
                  <a:prstDash val="solid"/>
                </a:ln>
                <a:solidFill>
                  <a:srgbClr val="FFCC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 Gothic" panose="020B0502020202020204" pitchFamily="34" charset="0"/>
              </a:rPr>
              <a:t>Centro Educacional de Adultos</a:t>
            </a:r>
          </a:p>
          <a:p>
            <a:pPr algn="ctr"/>
            <a:r>
              <a:rPr lang="es-CL" sz="6000" b="0" dirty="0">
                <a:ln w="18415" cmpd="sng">
                  <a:solidFill>
                    <a:srgbClr val="FFC000"/>
                  </a:solidFill>
                  <a:prstDash val="solid"/>
                </a:ln>
                <a:solidFill>
                  <a:srgbClr val="FFCC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 Gothic" panose="020B0502020202020204" pitchFamily="34" charset="0"/>
              </a:rPr>
              <a:t> San Alfonso </a:t>
            </a:r>
          </a:p>
        </p:txBody>
      </p:sp>
    </p:spTree>
    <p:extLst>
      <p:ext uri="{BB962C8B-B14F-4D97-AF65-F5344CB8AC3E}">
        <p14:creationId xmlns:p14="http://schemas.microsoft.com/office/powerpoint/2010/main" val="29014365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28596" y="571480"/>
            <a:ext cx="8215370" cy="5643602"/>
          </a:xfrm>
        </p:spPr>
        <p:txBody>
          <a:bodyPr/>
          <a:lstStyle/>
          <a:p>
            <a:r>
              <a:rPr lang="es-CL" dirty="0"/>
              <a:t>RECUERDA:</a:t>
            </a:r>
            <a:br>
              <a:rPr lang="es-CL" dirty="0"/>
            </a:br>
            <a:r>
              <a:rPr lang="es-CL" dirty="0"/>
              <a:t>LA BASE CON EL EXPONENTE DE UNA POTENCIA NUNCA SE MULTIPLICAN.</a:t>
            </a:r>
          </a:p>
        </p:txBody>
      </p:sp>
      <p:pic>
        <p:nvPicPr>
          <p:cNvPr id="1026" name="Picture 2" descr="C:\Users\usuario\Desktop\MATEMATICA JONATHAN\SAN ALFONSO VESPERTINA\pngtree-cartoon-anime-cute-round-big-eyes-eyebrow-material-eyes-clipart-png-image_237536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285728"/>
            <a:ext cx="7286676" cy="226218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4282" y="214290"/>
            <a:ext cx="8286808" cy="1143000"/>
          </a:xfrm>
        </p:spPr>
        <p:txBody>
          <a:bodyPr/>
          <a:lstStyle/>
          <a:p>
            <a:r>
              <a:rPr lang="es-CL" sz="3200" dirty="0"/>
              <a:t>Antes de continuar, calcula el valor de las siguientes potencias (utiliza tu calculadora)</a:t>
            </a:r>
          </a:p>
        </p:txBody>
      </p:sp>
      <p:graphicFrame>
        <p:nvGraphicFramePr>
          <p:cNvPr id="5" name="4 Marcador de contenido"/>
          <p:cNvGraphicFramePr>
            <a:graphicFrameLocks noGrp="1"/>
          </p:cNvGraphicFramePr>
          <p:nvPr>
            <p:ph sz="quarter" idx="13"/>
          </p:nvPr>
        </p:nvGraphicFramePr>
        <p:xfrm>
          <a:off x="1071563" y="2071688"/>
          <a:ext cx="6400800" cy="3662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3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CL" dirty="0"/>
                        <a:t>POTENCIA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/>
                        <a:t>DESARROLLO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/>
                        <a:t>VALOR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L" sz="4800" dirty="0"/>
                        <a:t>2</a:t>
                      </a:r>
                      <a:r>
                        <a:rPr lang="es-CL" sz="4800" baseline="300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/>
                        <a:t>2 X 2 X 2 X 2</a:t>
                      </a:r>
                      <a:r>
                        <a:rPr lang="es-CL" baseline="0" dirty="0"/>
                        <a:t> X 2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sz="4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L" sz="4800" dirty="0"/>
                        <a:t>4</a:t>
                      </a:r>
                      <a:r>
                        <a:rPr lang="es-CL" sz="4800" baseline="3000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/>
                        <a:t>4X4X4X4X4X4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sz="4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L" sz="4800" dirty="0"/>
                        <a:t>7</a:t>
                      </a:r>
                      <a:r>
                        <a:rPr lang="es-CL" sz="4800" baseline="300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/>
                        <a:t>7X7X7X7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sz="4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L" sz="4800" dirty="0"/>
                        <a:t>10</a:t>
                      </a:r>
                      <a:r>
                        <a:rPr lang="es-CL" sz="4800" baseline="300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/>
                        <a:t>10X10X10X10X10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sz="4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7" name="6 Rectángulo"/>
          <p:cNvSpPr/>
          <p:nvPr/>
        </p:nvSpPr>
        <p:spPr>
          <a:xfrm>
            <a:off x="5357818" y="2500306"/>
            <a:ext cx="2071702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4400" dirty="0"/>
              <a:t>32</a:t>
            </a:r>
          </a:p>
        </p:txBody>
      </p:sp>
      <p:sp>
        <p:nvSpPr>
          <p:cNvPr id="8" name="7 Rectángulo"/>
          <p:cNvSpPr/>
          <p:nvPr/>
        </p:nvSpPr>
        <p:spPr>
          <a:xfrm>
            <a:off x="5357818" y="3286124"/>
            <a:ext cx="2071702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4400" dirty="0"/>
              <a:t>4.096</a:t>
            </a:r>
          </a:p>
        </p:txBody>
      </p:sp>
      <p:sp>
        <p:nvSpPr>
          <p:cNvPr id="9" name="8 Rectángulo"/>
          <p:cNvSpPr/>
          <p:nvPr/>
        </p:nvSpPr>
        <p:spPr>
          <a:xfrm>
            <a:off x="5357818" y="4143380"/>
            <a:ext cx="2071702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4400" dirty="0"/>
              <a:t>2.401</a:t>
            </a:r>
          </a:p>
        </p:txBody>
      </p:sp>
      <p:sp>
        <p:nvSpPr>
          <p:cNvPr id="10" name="9 Rectángulo"/>
          <p:cNvSpPr/>
          <p:nvPr/>
        </p:nvSpPr>
        <p:spPr>
          <a:xfrm>
            <a:off x="5357818" y="4929198"/>
            <a:ext cx="2357454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4400" dirty="0"/>
              <a:t>100.000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00034" y="285728"/>
            <a:ext cx="8215370" cy="1143008"/>
          </a:xfrm>
        </p:spPr>
        <p:txBody>
          <a:bodyPr>
            <a:normAutofit/>
          </a:bodyPr>
          <a:lstStyle/>
          <a:p>
            <a:r>
              <a:rPr lang="es-CL" sz="2800" dirty="0"/>
              <a:t>Manos a la obra:</a:t>
            </a:r>
          </a:p>
          <a:p>
            <a:r>
              <a:rPr lang="es-CL" sz="2800" dirty="0"/>
              <a:t>En tu cuaderno, resuelve los siguientes ejercicios</a:t>
            </a:r>
            <a:r>
              <a:rPr lang="es-CL" dirty="0"/>
              <a:t>.</a:t>
            </a:r>
          </a:p>
        </p:txBody>
      </p:sp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357159" y="1397000"/>
          <a:ext cx="8572560" cy="52993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57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575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574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37979">
                <a:tc>
                  <a:txBody>
                    <a:bodyPr/>
                    <a:lstStyle/>
                    <a:p>
                      <a:r>
                        <a:rPr lang="es-CL" dirty="0"/>
                        <a:t>Operación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/>
                        <a:t>Desarrollo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/>
                        <a:t>Resultado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7979">
                <a:tc>
                  <a:txBody>
                    <a:bodyPr/>
                    <a:lstStyle/>
                    <a:p>
                      <a:r>
                        <a:rPr lang="es-CL" sz="4800" dirty="0"/>
                        <a:t>5</a:t>
                      </a:r>
                      <a:r>
                        <a:rPr lang="es-CL" sz="4800" baseline="30000" dirty="0"/>
                        <a:t>4</a:t>
                      </a:r>
                      <a:r>
                        <a:rPr lang="es-CL" sz="4800" dirty="0"/>
                        <a:t> + 6</a:t>
                      </a:r>
                      <a:r>
                        <a:rPr lang="es-CL" sz="4800" baseline="30000" dirty="0"/>
                        <a:t>3</a:t>
                      </a:r>
                      <a:r>
                        <a:rPr lang="es-CL" sz="4800" dirty="0"/>
                        <a:t>=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/>
                        <a:t>5x5x5x5</a:t>
                      </a:r>
                      <a:r>
                        <a:rPr lang="es-CL" baseline="0" dirty="0"/>
                        <a:t> + 6x6x6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37979">
                <a:tc>
                  <a:txBody>
                    <a:bodyPr/>
                    <a:lstStyle/>
                    <a:p>
                      <a:r>
                        <a:rPr lang="es-CL" sz="3600" dirty="0"/>
                        <a:t>2</a:t>
                      </a:r>
                      <a:r>
                        <a:rPr lang="es-CL" sz="3600" baseline="30000" dirty="0"/>
                        <a:t>8</a:t>
                      </a:r>
                      <a:r>
                        <a:rPr lang="es-CL" sz="3600" dirty="0"/>
                        <a:t> + 4</a:t>
                      </a:r>
                      <a:r>
                        <a:rPr lang="es-CL" sz="3600" baseline="30000" dirty="0"/>
                        <a:t>4</a:t>
                      </a:r>
                      <a:r>
                        <a:rPr lang="es-CL" sz="3600" dirty="0"/>
                        <a:t>=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/>
                        <a:t>2x2x2x2x2x2x2x2 + 4x4x4x4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7979">
                <a:tc>
                  <a:txBody>
                    <a:bodyPr/>
                    <a:lstStyle/>
                    <a:p>
                      <a:r>
                        <a:rPr lang="es-CL" sz="3600" dirty="0"/>
                        <a:t>5</a:t>
                      </a:r>
                      <a:r>
                        <a:rPr lang="es-CL" sz="3600" baseline="30000" dirty="0"/>
                        <a:t>4</a:t>
                      </a:r>
                      <a:r>
                        <a:rPr lang="es-CL" sz="3600" dirty="0"/>
                        <a:t> – 3</a:t>
                      </a:r>
                      <a:r>
                        <a:rPr lang="es-CL" sz="3600" baseline="30000" dirty="0"/>
                        <a:t>4</a:t>
                      </a:r>
                      <a:r>
                        <a:rPr lang="es-CL" sz="3600" dirty="0"/>
                        <a:t>=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/>
                        <a:t>5x5x5x5</a:t>
                      </a:r>
                      <a:r>
                        <a:rPr lang="es-CL" baseline="0" dirty="0"/>
                        <a:t> – 3x3x3x3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37979">
                <a:tc>
                  <a:txBody>
                    <a:bodyPr/>
                    <a:lstStyle/>
                    <a:p>
                      <a:r>
                        <a:rPr lang="es-CL" sz="3600" dirty="0"/>
                        <a:t>74 – 103=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/>
                        <a:t>10x10x10  –  7x7x7x7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37979">
                <a:tc>
                  <a:txBody>
                    <a:bodyPr/>
                    <a:lstStyle/>
                    <a:p>
                      <a:r>
                        <a:rPr lang="es-CL" sz="3600" dirty="0"/>
                        <a:t>2</a:t>
                      </a:r>
                      <a:r>
                        <a:rPr lang="es-CL" sz="3600" baseline="30000" dirty="0"/>
                        <a:t>4</a:t>
                      </a:r>
                      <a:r>
                        <a:rPr lang="es-CL" sz="3600" dirty="0"/>
                        <a:t> + 3</a:t>
                      </a:r>
                      <a:r>
                        <a:rPr lang="es-CL" sz="3600" baseline="30000" dirty="0"/>
                        <a:t>2</a:t>
                      </a:r>
                      <a:r>
                        <a:rPr lang="es-CL" sz="3600" dirty="0"/>
                        <a:t> – 4</a:t>
                      </a:r>
                      <a:r>
                        <a:rPr lang="es-CL" sz="3600" baseline="30000" dirty="0"/>
                        <a:t>2</a:t>
                      </a:r>
                      <a:r>
                        <a:rPr lang="es-CL" sz="3600" dirty="0"/>
                        <a:t>=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/>
                        <a:t>2x2x2x2 + 3x3 – 4x4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37979">
                <a:tc>
                  <a:txBody>
                    <a:bodyPr/>
                    <a:lstStyle/>
                    <a:p>
                      <a:r>
                        <a:rPr lang="es-CL" sz="3600" dirty="0"/>
                        <a:t>8</a:t>
                      </a:r>
                      <a:r>
                        <a:rPr lang="es-CL" sz="3600" baseline="30000" dirty="0"/>
                        <a:t>4 </a:t>
                      </a:r>
                      <a:r>
                        <a:rPr lang="es-CL" sz="3600" dirty="0"/>
                        <a:t>– 5</a:t>
                      </a:r>
                      <a:r>
                        <a:rPr lang="es-CL" sz="3600" baseline="30000" dirty="0"/>
                        <a:t>3</a:t>
                      </a:r>
                      <a:r>
                        <a:rPr lang="es-CL" sz="3600" dirty="0"/>
                        <a:t> + 9</a:t>
                      </a:r>
                      <a:r>
                        <a:rPr lang="es-CL" sz="3600" baseline="30000" dirty="0"/>
                        <a:t>2</a:t>
                      </a:r>
                      <a:r>
                        <a:rPr lang="es-CL" sz="3600" dirty="0"/>
                        <a:t>=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/>
                        <a:t>8x8x8x8 – 5x5x5 + 9x9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37979"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6" name="5 Rectángulo"/>
          <p:cNvSpPr/>
          <p:nvPr/>
        </p:nvSpPr>
        <p:spPr>
          <a:xfrm>
            <a:off x="6572264" y="2000240"/>
            <a:ext cx="2214578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4000" dirty="0"/>
              <a:t>841</a:t>
            </a:r>
          </a:p>
        </p:txBody>
      </p:sp>
      <p:sp>
        <p:nvSpPr>
          <p:cNvPr id="7" name="6 Rectángulo"/>
          <p:cNvSpPr/>
          <p:nvPr/>
        </p:nvSpPr>
        <p:spPr>
          <a:xfrm>
            <a:off x="6572264" y="2714620"/>
            <a:ext cx="2214578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4000" dirty="0"/>
              <a:t>512</a:t>
            </a:r>
          </a:p>
        </p:txBody>
      </p:sp>
      <p:sp>
        <p:nvSpPr>
          <p:cNvPr id="8" name="7 Rectángulo"/>
          <p:cNvSpPr/>
          <p:nvPr/>
        </p:nvSpPr>
        <p:spPr>
          <a:xfrm>
            <a:off x="6572264" y="3429000"/>
            <a:ext cx="2214578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4000" dirty="0"/>
              <a:t>544</a:t>
            </a:r>
          </a:p>
        </p:txBody>
      </p:sp>
      <p:sp>
        <p:nvSpPr>
          <p:cNvPr id="9" name="8 Rectángulo"/>
          <p:cNvSpPr/>
          <p:nvPr/>
        </p:nvSpPr>
        <p:spPr>
          <a:xfrm>
            <a:off x="6572264" y="4143380"/>
            <a:ext cx="2214578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4000" dirty="0"/>
              <a:t>1.401</a:t>
            </a:r>
          </a:p>
        </p:txBody>
      </p:sp>
      <p:sp>
        <p:nvSpPr>
          <p:cNvPr id="10" name="9 Rectángulo"/>
          <p:cNvSpPr/>
          <p:nvPr/>
        </p:nvSpPr>
        <p:spPr>
          <a:xfrm>
            <a:off x="6572264" y="4786322"/>
            <a:ext cx="2214578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4000" dirty="0"/>
              <a:t>9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6572264" y="5429264"/>
            <a:ext cx="2214578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4000" dirty="0"/>
              <a:t>4.052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28596" y="1643050"/>
            <a:ext cx="8215370" cy="4500594"/>
          </a:xfrm>
        </p:spPr>
        <p:txBody>
          <a:bodyPr/>
          <a:lstStyle/>
          <a:p>
            <a:r>
              <a:rPr lang="es-CL" sz="3200" dirty="0"/>
              <a:t>Pon a prueba tus conocimientos desarrollando un </a:t>
            </a:r>
            <a:r>
              <a:rPr lang="es-CL" sz="3200" dirty="0" err="1"/>
              <a:t>Quiz</a:t>
            </a:r>
            <a:r>
              <a:rPr lang="es-CL" sz="3200" dirty="0"/>
              <a:t> de contenidos trabajos esta y la semana pasada:</a:t>
            </a:r>
            <a:br>
              <a:rPr lang="es-CL" sz="3200" dirty="0"/>
            </a:br>
            <a:r>
              <a:rPr lang="es-CL" sz="3200" dirty="0"/>
              <a:t>- Sera enviado al </a:t>
            </a:r>
            <a:r>
              <a:rPr lang="es-CL" sz="3200" dirty="0" err="1"/>
              <a:t>WhatsApp</a:t>
            </a:r>
            <a:r>
              <a:rPr lang="es-CL" sz="3200" dirty="0"/>
              <a:t> del curso</a:t>
            </a:r>
            <a:br>
              <a:rPr lang="es-CL" sz="3200" dirty="0"/>
            </a:br>
            <a:r>
              <a:rPr lang="es-CL" sz="3200" dirty="0"/>
              <a:t>- Es con nota acumulativa.</a:t>
            </a:r>
            <a:br>
              <a:rPr lang="es-CL" sz="3200" dirty="0"/>
            </a:br>
            <a:r>
              <a:rPr lang="es-CL" sz="3200" dirty="0"/>
              <a:t>- Tienes hasta las 23 horas para responder.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5786" y="500042"/>
            <a:ext cx="7858180" cy="835460"/>
          </a:xfrm>
        </p:spPr>
        <p:txBody>
          <a:bodyPr>
            <a:noAutofit/>
          </a:bodyPr>
          <a:lstStyle/>
          <a:p>
            <a:r>
              <a:rPr lang="es-CL" sz="5400" dirty="0"/>
              <a:t>DESAFIO…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>
            <a:extLst>
              <a:ext uri="{FF2B5EF4-FFF2-40B4-BE49-F238E27FC236}">
                <a16:creationId xmlns:a16="http://schemas.microsoft.com/office/drawing/2014/main" id="{EB01568C-EDE8-492F-A77B-8520E556AAD6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3" name="Título 2">
            <a:extLst>
              <a:ext uri="{FF2B5EF4-FFF2-40B4-BE49-F238E27FC236}">
                <a16:creationId xmlns:a16="http://schemas.microsoft.com/office/drawing/2014/main" id="{F94946D6-04F6-4B5A-B1EE-14E47E8CE6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918962F9-78D4-44B9-BDB9-01DD76FC1BD5}"/>
              </a:ext>
            </a:extLst>
          </p:cNvPr>
          <p:cNvSpPr/>
          <p:nvPr/>
        </p:nvSpPr>
        <p:spPr>
          <a:xfrm>
            <a:off x="11614" y="0"/>
            <a:ext cx="9144000" cy="688538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pic>
        <p:nvPicPr>
          <p:cNvPr id="8" name="Picture 2" descr="C:\Users\LMEA\Desktop\Material pagina WEB\Imagenes\logo sin fondo lmea.png">
            <a:extLst>
              <a:ext uri="{FF2B5EF4-FFF2-40B4-BE49-F238E27FC236}">
                <a16:creationId xmlns:a16="http://schemas.microsoft.com/office/drawing/2014/main" id="{6061F855-C0AC-4666-B368-A4E38214DA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262868"/>
            <a:ext cx="1872208" cy="20804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ángulo 27">
            <a:extLst>
              <a:ext uri="{FF2B5EF4-FFF2-40B4-BE49-F238E27FC236}">
                <a16:creationId xmlns:a16="http://schemas.microsoft.com/office/drawing/2014/main" id="{6AD50EA6-412A-4B88-81F7-1C04D019C69B}"/>
              </a:ext>
            </a:extLst>
          </p:cNvPr>
          <p:cNvSpPr/>
          <p:nvPr/>
        </p:nvSpPr>
        <p:spPr>
          <a:xfrm>
            <a:off x="311695" y="262868"/>
            <a:ext cx="8496944" cy="2590068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>
              <a:solidFill>
                <a:srgbClr val="FFCC00"/>
              </a:solidFill>
            </a:endParaRPr>
          </a:p>
        </p:txBody>
      </p:sp>
      <p:pic>
        <p:nvPicPr>
          <p:cNvPr id="10" name="Picture 2" descr="C:\Users\LMEA\Desktop\vespertina.jpg"/>
          <p:cNvPicPr>
            <a:picLocks noChangeAspect="1" noChangeArrowheads="1"/>
          </p:cNvPicPr>
          <p:nvPr/>
        </p:nvPicPr>
        <p:blipFill>
          <a:blip r:embed="rId3">
            <a:biLevel thresh="50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foregroundMark x1="47639" y1="12576" x2="47639" y2="12576"/>
                      </a14:backgroundRemoval>
                    </a14:imgEffect>
                    <a14:imgEffect>
                      <a14:colorTemperature colorTemp="8625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111705"/>
            <a:ext cx="2160240" cy="292763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5" descr="C:\Users\LMEA\Desktop\46798839_822575884800932_8923011092511195136_n.jpg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888" r="222" b="24481"/>
          <a:stretch/>
        </p:blipFill>
        <p:spPr bwMode="auto">
          <a:xfrm>
            <a:off x="311695" y="4077072"/>
            <a:ext cx="8496944" cy="25790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2 Título">
            <a:extLst>
              <a:ext uri="{FF2B5EF4-FFF2-40B4-BE49-F238E27FC236}">
                <a16:creationId xmlns:a16="http://schemas.microsoft.com/office/drawing/2014/main" id="{C79BBB99-5D09-4C18-8DED-EB56C76DB9F1}"/>
              </a:ext>
            </a:extLst>
          </p:cNvPr>
          <p:cNvSpPr txBox="1">
            <a:spLocks/>
          </p:cNvSpPr>
          <p:nvPr/>
        </p:nvSpPr>
        <p:spPr>
          <a:xfrm>
            <a:off x="-102097" y="3154656"/>
            <a:ext cx="9324528" cy="576071"/>
          </a:xfrm>
          <a:prstGeom prst="rect">
            <a:avLst/>
          </a:prstGeom>
        </p:spPr>
        <p:txBody>
          <a:bodyPr vert="horz" rtlCol="0"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endParaRPr lang="es-CL" sz="2600" b="0" dirty="0">
              <a:ln w="18415" cmpd="sng">
                <a:solidFill>
                  <a:schemeClr val="tx1"/>
                </a:solidFill>
                <a:prstDash val="solid"/>
              </a:ln>
              <a:solidFill>
                <a:srgbClr val="FFC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3" name="Título 4">
            <a:extLst>
              <a:ext uri="{FF2B5EF4-FFF2-40B4-BE49-F238E27FC236}">
                <a16:creationId xmlns:a16="http://schemas.microsoft.com/office/drawing/2014/main" id="{E29BBEEC-49EB-42BF-AC0D-67FF96D1F1B4}"/>
              </a:ext>
            </a:extLst>
          </p:cNvPr>
          <p:cNvSpPr txBox="1">
            <a:spLocks/>
          </p:cNvSpPr>
          <p:nvPr/>
        </p:nvSpPr>
        <p:spPr>
          <a:xfrm>
            <a:off x="445367" y="2708920"/>
            <a:ext cx="8229600" cy="1143000"/>
          </a:xfrm>
          <a:prstGeom prst="rect">
            <a:avLst/>
          </a:prstGeom>
        </p:spPr>
        <p:txBody>
          <a:bodyPr vert="horz" rtlCol="0"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>
              <a:lnSpc>
                <a:spcPct val="210000"/>
              </a:lnSpc>
            </a:pPr>
            <a:r>
              <a:rPr lang="es-CL" sz="3500" i="1" dirty="0">
                <a:ln w="18415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“Una Gran Experiencia Educativa”</a:t>
            </a:r>
          </a:p>
        </p:txBody>
      </p:sp>
    </p:spTree>
    <p:extLst>
      <p:ext uri="{BB962C8B-B14F-4D97-AF65-F5344CB8AC3E}">
        <p14:creationId xmlns:p14="http://schemas.microsoft.com/office/powerpoint/2010/main" val="1791495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259632" y="2636912"/>
            <a:ext cx="6512511" cy="1143000"/>
          </a:xfrm>
        </p:spPr>
        <p:txBody>
          <a:bodyPr/>
          <a:lstStyle/>
          <a:p>
            <a:pPr marL="0" indent="0" algn="l">
              <a:buNone/>
            </a:pPr>
            <a:r>
              <a:rPr lang="es-ES" dirty="0"/>
              <a:t>¡¡¡ Muchas Gracias  !!!</a:t>
            </a:r>
          </a:p>
        </p:txBody>
      </p:sp>
    </p:spTree>
    <p:extLst>
      <p:ext uri="{BB962C8B-B14F-4D97-AF65-F5344CB8AC3E}">
        <p14:creationId xmlns:p14="http://schemas.microsoft.com/office/powerpoint/2010/main" val="1071345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contenido 6">
            <a:extLst>
              <a:ext uri="{FF2B5EF4-FFF2-40B4-BE49-F238E27FC236}">
                <a16:creationId xmlns:a16="http://schemas.microsoft.com/office/drawing/2014/main" id="{C52F822A-7130-4AF6-BC87-6BC678E7F354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251520" y="1988840"/>
            <a:ext cx="7056784" cy="4536504"/>
          </a:xfrm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r>
              <a:rPr lang="es-CL" sz="2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Docente:</a:t>
            </a:r>
            <a:r>
              <a:rPr lang="es-CL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r>
              <a:rPr lang="es-CL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Sr. Jonathan Herrera</a:t>
            </a:r>
          </a:p>
          <a:p>
            <a:r>
              <a:rPr lang="es-CL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Correo electrónico: </a:t>
            </a:r>
            <a:r>
              <a:rPr lang="es-CL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/>
              </a:rPr>
              <a:t>profesorjherreravalenzuela@gmail.com</a:t>
            </a:r>
            <a:endParaRPr lang="es-CL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s-CL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+569 65168770 </a:t>
            </a:r>
          </a:p>
          <a:p>
            <a:endParaRPr lang="es-CL" sz="1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s-CL" sz="1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s-CL" sz="2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Educador Diferencial:</a:t>
            </a:r>
          </a:p>
          <a:p>
            <a:r>
              <a:rPr lang="es-CL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Sr. Sebastián Sandoval Fuenzalida</a:t>
            </a:r>
          </a:p>
          <a:p>
            <a:endParaRPr lang="es-CL" sz="1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s-CL" sz="1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s-CL" sz="2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Nivel:</a:t>
            </a:r>
          </a:p>
          <a:p>
            <a:r>
              <a:rPr lang="es-CL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1º y 2º Medios</a:t>
            </a:r>
          </a:p>
        </p:txBody>
      </p:sp>
      <p:pic>
        <p:nvPicPr>
          <p:cNvPr id="8" name="Picture 2" descr="C:\Users\LMEA\Desktop\vespertina.jpg"/>
          <p:cNvPicPr>
            <a:picLocks noChangeAspect="1" noChangeArrowheads="1"/>
          </p:cNvPicPr>
          <p:nvPr/>
        </p:nvPicPr>
        <p:blipFill>
          <a:blip r:embed="rId3" cstate="print">
            <a:biLevel thresh="50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foregroundMark x1="47639" y1="12576" x2="47639" y2="12576"/>
                      </a14:backgroundRemoval>
                    </a14:imgEffect>
                    <a14:imgEffect>
                      <a14:colorTemperature colorTemp="8625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199" y="353258"/>
            <a:ext cx="868943" cy="117762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ítulo 4">
            <a:extLst>
              <a:ext uri="{FF2B5EF4-FFF2-40B4-BE49-F238E27FC236}">
                <a16:creationId xmlns:a16="http://schemas.microsoft.com/office/drawing/2014/main" id="{E29BBEEC-49EB-42BF-AC0D-67FF96D1F1B4}"/>
              </a:ext>
            </a:extLst>
          </p:cNvPr>
          <p:cNvSpPr txBox="1">
            <a:spLocks/>
          </p:cNvSpPr>
          <p:nvPr/>
        </p:nvSpPr>
        <p:spPr>
          <a:xfrm>
            <a:off x="457200" y="384730"/>
            <a:ext cx="8229600" cy="1143000"/>
          </a:xfrm>
          <a:prstGeom prst="rect">
            <a:avLst/>
          </a:prstGeom>
        </p:spPr>
        <p:txBody>
          <a:bodyPr vert="horz" rtlCol="0" anchor="ctr">
            <a:normAutofit fontScale="975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r"/>
            <a:r>
              <a:rPr lang="es-CL" sz="6000" dirty="0">
                <a:solidFill>
                  <a:schemeClr val="tx1"/>
                </a:solidFill>
                <a:latin typeface="Century Gothic" panose="020B0502020202020204" pitchFamily="34" charset="0"/>
              </a:rPr>
              <a:t>Matemática</a:t>
            </a:r>
          </a:p>
        </p:txBody>
      </p:sp>
    </p:spTree>
    <p:extLst>
      <p:ext uri="{BB962C8B-B14F-4D97-AF65-F5344CB8AC3E}">
        <p14:creationId xmlns:p14="http://schemas.microsoft.com/office/powerpoint/2010/main" val="9023647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4294967295"/>
          </p:nvPr>
        </p:nvSpPr>
        <p:spPr>
          <a:xfrm>
            <a:off x="858658" y="2348880"/>
            <a:ext cx="7408333" cy="3450696"/>
          </a:xfrm>
          <a:prstGeom prst="rect">
            <a:avLst/>
          </a:prstGeom>
        </p:spPr>
        <p:txBody>
          <a:bodyPr/>
          <a:lstStyle/>
          <a:p>
            <a:pPr marL="0" indent="0">
              <a:buClr>
                <a:schemeClr val="accent2">
                  <a:lumMod val="50000"/>
                </a:schemeClr>
              </a:buClr>
              <a:buNone/>
            </a:pPr>
            <a:endParaRPr lang="es-CL" dirty="0"/>
          </a:p>
          <a:p>
            <a:pPr>
              <a:buClr>
                <a:schemeClr val="accent2">
                  <a:lumMod val="50000"/>
                </a:schemeClr>
              </a:buClr>
              <a:buFont typeface="Wingdings" panose="05000000000000000000" pitchFamily="2" charset="2"/>
              <a:buChar char="Ø"/>
            </a:pPr>
            <a:r>
              <a:rPr lang="es-CL" dirty="0"/>
              <a:t>Operar adiciones y sustracciones de potencias de base natural y exponente natural.</a:t>
            </a:r>
          </a:p>
          <a:p>
            <a:pPr>
              <a:buClr>
                <a:schemeClr val="accent2">
                  <a:lumMod val="50000"/>
                </a:schemeClr>
              </a:buClr>
              <a:buFont typeface="Wingdings" panose="05000000000000000000" pitchFamily="2" charset="2"/>
              <a:buChar char="Ø"/>
            </a:pPr>
            <a:endParaRPr lang="es-CL" dirty="0"/>
          </a:p>
          <a:p>
            <a:pPr>
              <a:buClr>
                <a:schemeClr val="accent2">
                  <a:lumMod val="50000"/>
                </a:schemeClr>
              </a:buClr>
              <a:buFont typeface="Wingdings" panose="05000000000000000000" pitchFamily="2" charset="2"/>
              <a:buChar char="Ø"/>
            </a:pPr>
            <a:endParaRPr lang="es-CL" dirty="0"/>
          </a:p>
          <a:p>
            <a:pPr marL="0" indent="0">
              <a:buClr>
                <a:schemeClr val="accent2">
                  <a:lumMod val="50000"/>
                </a:schemeClr>
              </a:buClr>
              <a:buNone/>
            </a:pPr>
            <a:endParaRPr lang="es-CL" dirty="0"/>
          </a:p>
          <a:p>
            <a:pPr>
              <a:buClr>
                <a:schemeClr val="accent2">
                  <a:lumMod val="50000"/>
                </a:schemeClr>
              </a:buClr>
              <a:buFont typeface="Wingdings" panose="05000000000000000000" pitchFamily="2" charset="2"/>
              <a:buChar char="Ø"/>
            </a:pPr>
            <a:endParaRPr lang="es-CL" dirty="0">
              <a:solidFill>
                <a:schemeClr val="tx1"/>
              </a:solidFill>
            </a:endParaRPr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1835696" y="353258"/>
            <a:ext cx="3488175" cy="1143000"/>
          </a:xfrm>
        </p:spPr>
        <p:txBody>
          <a:bodyPr/>
          <a:lstStyle/>
          <a:p>
            <a:pPr marL="0" indent="0">
              <a:buNone/>
            </a:pPr>
            <a:r>
              <a:rPr lang="es-CL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Objetivos</a:t>
            </a:r>
          </a:p>
        </p:txBody>
      </p:sp>
      <p:pic>
        <p:nvPicPr>
          <p:cNvPr id="4" name="Picture 2" descr="C:\Users\LMEA\Desktop\vespertina.jpg"/>
          <p:cNvPicPr>
            <a:picLocks noChangeAspect="1" noChangeArrowheads="1"/>
          </p:cNvPicPr>
          <p:nvPr/>
        </p:nvPicPr>
        <p:blipFill>
          <a:blip r:embed="rId2" cstate="print">
            <a:biLevel thresh="5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>
                        <a14:foregroundMark x1="47639" y1="12576" x2="47639" y2="12576"/>
                      </a14:backgroundRemoval>
                    </a14:imgEffect>
                    <a14:imgEffect>
                      <a14:colorTemperature colorTemp="8625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199" y="353258"/>
            <a:ext cx="868943" cy="117762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27277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28662" y="285728"/>
            <a:ext cx="6512511" cy="1143000"/>
          </a:xfrm>
        </p:spPr>
        <p:txBody>
          <a:bodyPr/>
          <a:lstStyle/>
          <a:p>
            <a:r>
              <a:rPr lang="es-ES" dirty="0"/>
              <a:t>1. Concepto de Potencia</a:t>
            </a:r>
          </a:p>
        </p:txBody>
      </p:sp>
      <p:sp>
        <p:nvSpPr>
          <p:cNvPr id="4" name="3 CuadroTexto"/>
          <p:cNvSpPr txBox="1"/>
          <p:nvPr/>
        </p:nvSpPr>
        <p:spPr>
          <a:xfrm>
            <a:off x="1331640" y="1988840"/>
            <a:ext cx="1512168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99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endParaRPr lang="es-ES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2699792" y="1446217"/>
            <a:ext cx="1512168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3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endParaRPr lang="es-ES" sz="1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3851920" y="1988840"/>
            <a:ext cx="1512168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99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</a:t>
            </a:r>
            <a:endParaRPr lang="es-ES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6 Flecha derecha"/>
          <p:cNvSpPr/>
          <p:nvPr/>
        </p:nvSpPr>
        <p:spPr>
          <a:xfrm>
            <a:off x="3995936" y="2554212"/>
            <a:ext cx="1368152" cy="442740"/>
          </a:xfrm>
          <a:prstGeom prst="rightArrow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7 Flecha derecha"/>
          <p:cNvSpPr/>
          <p:nvPr/>
        </p:nvSpPr>
        <p:spPr>
          <a:xfrm rot="2981490">
            <a:off x="1836422" y="4971826"/>
            <a:ext cx="1368152" cy="442740"/>
          </a:xfrm>
          <a:prstGeom prst="rightArrow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8 CuadroTexto"/>
          <p:cNvSpPr txBox="1"/>
          <p:nvPr/>
        </p:nvSpPr>
        <p:spPr>
          <a:xfrm>
            <a:off x="5508104" y="2421639"/>
            <a:ext cx="302433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Exponente</a:t>
            </a:r>
          </a:p>
        </p:txBody>
      </p:sp>
      <p:sp>
        <p:nvSpPr>
          <p:cNvPr id="10" name="9 CuadroTexto"/>
          <p:cNvSpPr txBox="1"/>
          <p:nvPr/>
        </p:nvSpPr>
        <p:spPr>
          <a:xfrm>
            <a:off x="3110385" y="5661248"/>
            <a:ext cx="302433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Base</a:t>
            </a:r>
          </a:p>
        </p:txBody>
      </p:sp>
    </p:spTree>
    <p:extLst>
      <p:ext uri="{BB962C8B-B14F-4D97-AF65-F5344CB8AC3E}">
        <p14:creationId xmlns:p14="http://schemas.microsoft.com/office/powerpoint/2010/main" val="28265807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2"/>
          <p:cNvSpPr txBox="1">
            <a:spLocks noChangeArrowheads="1"/>
          </p:cNvSpPr>
          <p:nvPr/>
        </p:nvSpPr>
        <p:spPr bwMode="auto">
          <a:xfrm>
            <a:off x="-9524" y="5657671"/>
            <a:ext cx="9144000" cy="1200329"/>
          </a:xfrm>
          <a:prstGeom prst="rect">
            <a:avLst/>
          </a:prstGeom>
          <a:solidFill>
            <a:srgbClr val="002060"/>
          </a:solidFill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s-ES" altLang="es-CL" b="1" dirty="0">
                <a:solidFill>
                  <a:srgbClr val="FFFF00"/>
                </a:solidFill>
              </a:rPr>
              <a:t>Una potencia se escribe tradicionalmente </a:t>
            </a:r>
            <a:r>
              <a:rPr lang="es-ES" altLang="es-CL" b="1" dirty="0">
                <a:solidFill>
                  <a:srgbClr val="FFFFFF"/>
                </a:solidFill>
              </a:rPr>
              <a:t>poniendo el número base de tamaño normal </a:t>
            </a:r>
            <a:r>
              <a:rPr lang="es-ES" altLang="es-CL" b="1" dirty="0">
                <a:solidFill>
                  <a:srgbClr val="FFFF00"/>
                </a:solidFill>
              </a:rPr>
              <a:t>y junto a él, en el costado superior derecho, </a:t>
            </a:r>
            <a:r>
              <a:rPr lang="es-ES" altLang="es-CL" b="1" dirty="0">
                <a:solidFill>
                  <a:srgbClr val="FFFFFF"/>
                </a:solidFill>
              </a:rPr>
              <a:t>el exponente, de tamaño más pequeño</a:t>
            </a:r>
            <a:r>
              <a:rPr lang="es-ES" altLang="es-CL" b="1" dirty="0">
                <a:solidFill>
                  <a:srgbClr val="FFFF00"/>
                </a:solidFill>
              </a:rPr>
              <a:t>.</a:t>
            </a:r>
          </a:p>
        </p:txBody>
      </p:sp>
      <p:sp>
        <p:nvSpPr>
          <p:cNvPr id="34819" name="Text Box 3"/>
          <p:cNvSpPr txBox="1">
            <a:spLocks noChangeArrowheads="1"/>
          </p:cNvSpPr>
          <p:nvPr/>
        </p:nvSpPr>
        <p:spPr bwMode="auto">
          <a:xfrm>
            <a:off x="250825" y="1412875"/>
            <a:ext cx="2087563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 eaLnBrk="1" hangingPunct="1">
              <a:spcBef>
                <a:spcPct val="50000"/>
              </a:spcBef>
            </a:pPr>
            <a:r>
              <a:rPr lang="es-ES" altLang="es-CL" b="1" dirty="0">
                <a:solidFill>
                  <a:srgbClr val="002060"/>
                </a:solidFill>
              </a:rPr>
              <a:t>La base</a:t>
            </a:r>
            <a:r>
              <a:rPr lang="es-ES" altLang="es-CL" dirty="0">
                <a:solidFill>
                  <a:srgbClr val="002060"/>
                </a:solidFill>
              </a:rPr>
              <a:t> es el número que se multiplica por sí mismo.</a:t>
            </a:r>
            <a:br>
              <a:rPr lang="es-ES" altLang="es-CL" dirty="0">
                <a:solidFill>
                  <a:srgbClr val="002060"/>
                </a:solidFill>
              </a:rPr>
            </a:br>
            <a:endParaRPr lang="es-ES" altLang="es-CL" dirty="0">
              <a:solidFill>
                <a:srgbClr val="002060"/>
              </a:solidFill>
            </a:endParaRPr>
          </a:p>
        </p:txBody>
      </p:sp>
      <p:sp>
        <p:nvSpPr>
          <p:cNvPr id="34820" name="Text Box 4"/>
          <p:cNvSpPr txBox="1">
            <a:spLocks noChangeArrowheads="1"/>
          </p:cNvSpPr>
          <p:nvPr/>
        </p:nvSpPr>
        <p:spPr bwMode="auto">
          <a:xfrm>
            <a:off x="6877050" y="2924175"/>
            <a:ext cx="2266950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 eaLnBrk="1" hangingPunct="1">
              <a:spcBef>
                <a:spcPct val="50000"/>
              </a:spcBef>
            </a:pPr>
            <a:r>
              <a:rPr lang="es-ES" altLang="es-CL" b="1" dirty="0">
                <a:solidFill>
                  <a:srgbClr val="C00000"/>
                </a:solidFill>
              </a:rPr>
              <a:t>El exponente</a:t>
            </a:r>
            <a:r>
              <a:rPr lang="es-ES" altLang="es-CL" dirty="0">
                <a:solidFill>
                  <a:srgbClr val="C00000"/>
                </a:solidFill>
              </a:rPr>
              <a:t> es el número que indica las veces que la base aparece como factor.</a:t>
            </a:r>
          </a:p>
        </p:txBody>
      </p:sp>
      <p:sp>
        <p:nvSpPr>
          <p:cNvPr id="34821" name="AutoShape 5"/>
          <p:cNvSpPr>
            <a:spLocks noChangeArrowheads="1"/>
          </p:cNvSpPr>
          <p:nvPr/>
        </p:nvSpPr>
        <p:spPr bwMode="auto">
          <a:xfrm>
            <a:off x="395288" y="249912"/>
            <a:ext cx="8424862" cy="919401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66CCFF"/>
              </a:gs>
              <a:gs pos="100000">
                <a:schemeClr val="bg2"/>
              </a:gs>
            </a:gsLst>
            <a:path path="rect">
              <a:fillToRect r="100000" b="10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s-ES" altLang="es-CL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En la expresión de la potencia de un número consideramos dos partes:</a:t>
            </a:r>
            <a:endParaRPr lang="es-ES" altLang="es-CL" b="1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34822" name="AutoShape 6"/>
          <p:cNvSpPr>
            <a:spLocks noChangeArrowheads="1"/>
          </p:cNvSpPr>
          <p:nvPr/>
        </p:nvSpPr>
        <p:spPr bwMode="auto">
          <a:xfrm>
            <a:off x="2916238" y="2133600"/>
            <a:ext cx="3313112" cy="223202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bg2"/>
              </a:gs>
              <a:gs pos="100000">
                <a:schemeClr val="bg1"/>
              </a:gs>
            </a:gsLst>
            <a:lin ang="27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es-MX" altLang="es-CL" sz="6000">
              <a:latin typeface="Swis721 BlkOul BT" pitchFamily="82" charset="0"/>
            </a:endParaRPr>
          </a:p>
        </p:txBody>
      </p:sp>
      <p:sp>
        <p:nvSpPr>
          <p:cNvPr id="34823" name="WordArt 7"/>
          <p:cNvSpPr>
            <a:spLocks noChangeArrowheads="1" noChangeShapeType="1" noTextEdit="1"/>
          </p:cNvSpPr>
          <p:nvPr/>
        </p:nvSpPr>
        <p:spPr bwMode="auto">
          <a:xfrm rot="5400000">
            <a:off x="3879057" y="3044031"/>
            <a:ext cx="728662" cy="638175"/>
          </a:xfrm>
          <a:prstGeom prst="rect">
            <a:avLst/>
          </a:prstGeom>
        </p:spPr>
        <p:txBody>
          <a:bodyPr vert="wordArt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es-CL" sz="3600" i="1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CCFF"/>
                    </a:gs>
                    <a:gs pos="50000">
                      <a:schemeClr val="accent2"/>
                    </a:gs>
                    <a:gs pos="100000">
                      <a:srgbClr val="66CCFF"/>
                    </a:gs>
                  </a:gsLst>
                  <a:lin ang="18900000" scaled="1"/>
                </a:gradFill>
                <a:effectLst>
                  <a:outerShdw dist="35921" dir="2700000" algn="ctr" rotWithShape="0">
                    <a:srgbClr val="B2B2B2">
                      <a:alpha val="80000"/>
                    </a:srgbClr>
                  </a:outerShdw>
                </a:effectLst>
                <a:latin typeface="Arial Black"/>
              </a:rPr>
              <a:t>4</a:t>
            </a:r>
          </a:p>
        </p:txBody>
      </p:sp>
      <p:sp>
        <p:nvSpPr>
          <p:cNvPr id="34824" name="WordArt 8"/>
          <p:cNvSpPr>
            <a:spLocks noChangeArrowheads="1" noChangeShapeType="1" noTextEdit="1"/>
          </p:cNvSpPr>
          <p:nvPr/>
        </p:nvSpPr>
        <p:spPr bwMode="auto">
          <a:xfrm rot="5400000">
            <a:off x="4752182" y="2674144"/>
            <a:ext cx="360362" cy="431800"/>
          </a:xfrm>
          <a:prstGeom prst="rect">
            <a:avLst/>
          </a:prstGeom>
        </p:spPr>
        <p:txBody>
          <a:bodyPr vert="wordArt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es-CL" sz="3600" i="1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CCFF"/>
                    </a:gs>
                    <a:gs pos="50000">
                      <a:schemeClr val="accent2"/>
                    </a:gs>
                    <a:gs pos="100000">
                      <a:srgbClr val="66CCFF"/>
                    </a:gs>
                  </a:gsLst>
                  <a:lin ang="18900000" scaled="1"/>
                </a:gradFill>
                <a:effectLst>
                  <a:outerShdw dist="35921" dir="2700000" algn="ctr" rotWithShape="0">
                    <a:srgbClr val="B2B2B2">
                      <a:alpha val="80000"/>
                    </a:srgbClr>
                  </a:outerShdw>
                </a:effectLst>
                <a:latin typeface="Arial Black"/>
              </a:rPr>
              <a:t>2</a:t>
            </a:r>
          </a:p>
        </p:txBody>
      </p:sp>
      <p:sp>
        <p:nvSpPr>
          <p:cNvPr id="34825" name="AutoShape 9"/>
          <p:cNvSpPr>
            <a:spLocks noChangeArrowheads="1"/>
          </p:cNvSpPr>
          <p:nvPr/>
        </p:nvSpPr>
        <p:spPr bwMode="auto">
          <a:xfrm rot="1635386">
            <a:off x="2284413" y="2784475"/>
            <a:ext cx="1584325" cy="215900"/>
          </a:xfrm>
          <a:prstGeom prst="rightArrow">
            <a:avLst>
              <a:gd name="adj1" fmla="val 50000"/>
              <a:gd name="adj2" fmla="val 183456"/>
            </a:avLst>
          </a:prstGeom>
          <a:solidFill>
            <a:schemeClr val="accent2"/>
          </a:solidFill>
          <a:ln w="3175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s-CL"/>
          </a:p>
        </p:txBody>
      </p:sp>
      <p:sp>
        <p:nvSpPr>
          <p:cNvPr id="34826" name="AutoShape 10"/>
          <p:cNvSpPr>
            <a:spLocks noChangeArrowheads="1"/>
          </p:cNvSpPr>
          <p:nvPr/>
        </p:nvSpPr>
        <p:spPr bwMode="auto">
          <a:xfrm rot="11422610">
            <a:off x="5368925" y="3016250"/>
            <a:ext cx="1368425" cy="215900"/>
          </a:xfrm>
          <a:prstGeom prst="rightArrow">
            <a:avLst>
              <a:gd name="adj1" fmla="val 50000"/>
              <a:gd name="adj2" fmla="val 158456"/>
            </a:avLst>
          </a:prstGeom>
          <a:solidFill>
            <a:schemeClr val="accent2"/>
          </a:solidFill>
          <a:ln w="3175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s-CL"/>
          </a:p>
        </p:txBody>
      </p:sp>
      <p:pic>
        <p:nvPicPr>
          <p:cNvPr id="39938" name="Picture 2" descr="gif alumna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73706" y="2990671"/>
            <a:ext cx="1459087" cy="266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93" decel="100000"/>
                                        <p:tgtEl>
                                          <p:spTgt spid="348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193" decel="100000"/>
                                        <p:tgtEl>
                                          <p:spTgt spid="3482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308" accel="100000" fill="hold">
                                          <p:stCondLst>
                                            <p:cond delay="193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193" fill="hold"/>
                                        <p:tgtEl>
                                          <p:spTgt spid="348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308" accel="100000" fill="hold">
                                          <p:stCondLst>
                                            <p:cond delay="193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193" fill="hold"/>
                                        <p:tgtEl>
                                          <p:spTgt spid="348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308" accel="100000" fill="hold">
                                          <p:stCondLst>
                                            <p:cond delay="193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3300"/>
                            </p:stCondLst>
                            <p:childTnLst>
                              <p:par>
                                <p:cTn id="15" presetID="17" presetClass="entr" presetSubtype="1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48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48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5800"/>
                            </p:stCondLst>
                            <p:childTnLst>
                              <p:par>
                                <p:cTn id="20" presetID="17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48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48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7300"/>
                            </p:stCondLst>
                            <p:childTnLst>
                              <p:par>
                                <p:cTn id="25" presetID="17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48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48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8800"/>
                            </p:stCondLst>
                            <p:childTnLst>
                              <p:par>
                                <p:cTn id="30" presetID="51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770" decel="100000"/>
                                        <p:tgtEl>
                                          <p:spTgt spid="3482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3" dur="770" decel="100000"/>
                                        <p:tgtEl>
                                          <p:spTgt spid="3482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482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5" dur="770" fill="hold"/>
                                        <p:tgtEl>
                                          <p:spTgt spid="348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48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7" dur="770" fill="hold"/>
                                        <p:tgtEl>
                                          <p:spTgt spid="348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48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12300"/>
                            </p:stCondLst>
                            <p:childTnLst>
                              <p:par>
                                <p:cTn id="40" presetID="40" presetClass="entr" presetSubtype="0" fill="hold" nodeType="after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15350"/>
                            </p:stCondLst>
                            <p:childTnLst>
                              <p:par>
                                <p:cTn id="46" presetID="5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770" decel="100000"/>
                                        <p:tgtEl>
                                          <p:spTgt spid="3482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9" dur="770" decel="100000"/>
                                        <p:tgtEl>
                                          <p:spTgt spid="3482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482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1" dur="770" fill="hold"/>
                                        <p:tgtEl>
                                          <p:spTgt spid="348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48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3" dur="770" fill="hold"/>
                                        <p:tgtEl>
                                          <p:spTgt spid="348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48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18350"/>
                            </p:stCondLst>
                            <p:childTnLst>
                              <p:par>
                                <p:cTn id="56" presetID="40" presetClass="entr" presetSubtype="0" fill="hold" grpId="0" nodeType="after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48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48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48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22550"/>
                            </p:stCondLst>
                            <p:childTnLst>
                              <p:par>
                                <p:cTn id="62" presetID="7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29900"/>
                            </p:stCondLst>
                            <p:childTnLst>
                              <p:par>
                                <p:cTn id="67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3000" fill="hold"/>
                                        <p:tgtEl>
                                          <p:spTgt spid="399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3000" fill="hold"/>
                                        <p:tgtEl>
                                          <p:spTgt spid="399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" grpId="0" animBg="1"/>
      <p:bldP spid="34820" grpId="0"/>
      <p:bldP spid="34821" grpId="0" animBg="1"/>
      <p:bldP spid="34822" grpId="0" animBg="1"/>
      <p:bldP spid="34823" grpId="0" animBg="1"/>
      <p:bldP spid="34824" grpId="0" animBg="1"/>
      <p:bldP spid="34825" grpId="0" animBg="1"/>
      <p:bldP spid="3482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2 Marcador de contenido"/>
              <p:cNvSpPr>
                <a:spLocks noGrp="1"/>
              </p:cNvSpPr>
              <p:nvPr>
                <p:ph idx="1"/>
              </p:nvPr>
            </p:nvSpPr>
            <p:spPr>
              <a:xfrm>
                <a:off x="467544" y="1556792"/>
                <a:ext cx="8229600" cy="4625609"/>
              </a:xfrm>
            </p:spPr>
            <p:txBody>
              <a:bodyPr>
                <a:normAutofit/>
              </a:bodyPr>
              <a:lstStyle/>
              <a:p>
                <a:pPr algn="just"/>
                <a:r>
                  <a:rPr lang="es-ES" sz="44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El exponente indica la cantidad de veces que se </a:t>
                </a:r>
                <a:r>
                  <a:rPr lang="es-ES" sz="4400" dirty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multiplica</a:t>
                </a:r>
                <a:r>
                  <a:rPr lang="es-ES" sz="44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la base.</a:t>
                </a:r>
              </a:p>
              <a:p>
                <a:pPr algn="ctr"/>
                <a14:m>
                  <m:oMath xmlns:m="http://schemas.openxmlformats.org/officeDocument/2006/math">
                    <m:sSup>
                      <m:sSupPr>
                        <m:ctrlPr>
                          <a:rPr lang="es-ES" sz="60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ES" sz="60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𝟐</m:t>
                        </m:r>
                      </m:e>
                      <m:sup>
                        <m:r>
                          <a:rPr lang="es-ES" sz="60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𝟐</m:t>
                        </m:r>
                      </m:sup>
                    </m:sSup>
                    <m:r>
                      <a:rPr lang="es-ES" sz="60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=</m:t>
                    </m:r>
                    <m:r>
                      <a:rPr lang="es-ES" sz="60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𝟐</m:t>
                    </m:r>
                    <m:r>
                      <a:rPr lang="es-ES" sz="60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 ×</m:t>
                    </m:r>
                    <m:r>
                      <a:rPr lang="es-ES" sz="60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  <a:ea typeface="Cambria Math"/>
                      </a:rPr>
                      <m:t>𝟐</m:t>
                    </m:r>
                    <m:r>
                      <a:rPr lang="es-ES" sz="60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  <a:ea typeface="Cambria Math"/>
                      </a:rPr>
                      <m:t>=</m:t>
                    </m:r>
                    <m:r>
                      <a:rPr lang="es-ES" sz="60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  <a:ea typeface="Cambria Math"/>
                      </a:rPr>
                      <m:t>𝟒</m:t>
                    </m:r>
                  </m:oMath>
                </a14:m>
                <a:endParaRPr lang="es-ES" sz="6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3" name="2 Marcador de contenido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4294967295"/>
              </p:nvPr>
            </p:nvSpPr>
            <p:spPr>
              <a:xfrm>
                <a:off x="467544" y="1556792"/>
                <a:ext cx="8229600" cy="4625609"/>
              </a:xfrm>
              <a:prstGeom prst="rect">
                <a:avLst/>
              </a:prstGeom>
              <a:blipFill rotWithShape="1">
                <a:blip r:embed="rId2"/>
                <a:stretch>
                  <a:fillRect l="-889" t="-1713" r="-3556"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3 Abrir llave"/>
          <p:cNvSpPr/>
          <p:nvPr/>
        </p:nvSpPr>
        <p:spPr>
          <a:xfrm rot="16200000">
            <a:off x="4698014" y="3879050"/>
            <a:ext cx="432048" cy="2124236"/>
          </a:xfrm>
          <a:prstGeom prst="leftBrac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4 CuadroTexto"/>
          <p:cNvSpPr txBox="1"/>
          <p:nvPr/>
        </p:nvSpPr>
        <p:spPr>
          <a:xfrm>
            <a:off x="2555776" y="5304110"/>
            <a:ext cx="532859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 exponente dice que el 2 se multiplica 2 veces…</a:t>
            </a:r>
          </a:p>
        </p:txBody>
      </p:sp>
    </p:spTree>
    <p:extLst>
      <p:ext uri="{BB962C8B-B14F-4D97-AF65-F5344CB8AC3E}">
        <p14:creationId xmlns:p14="http://schemas.microsoft.com/office/powerpoint/2010/main" val="18133092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857224" y="0"/>
            <a:ext cx="6512511" cy="1143000"/>
          </a:xfrm>
        </p:spPr>
        <p:txBody>
          <a:bodyPr/>
          <a:lstStyle/>
          <a:p>
            <a:r>
              <a:rPr lang="es-CL" dirty="0"/>
              <a:t>Adición y sustracción de potencias.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13"/>
          </p:nvPr>
        </p:nvSpPr>
        <p:spPr>
          <a:xfrm>
            <a:off x="1071538" y="2071678"/>
            <a:ext cx="6400800" cy="3474720"/>
          </a:xfrm>
        </p:spPr>
        <p:txBody>
          <a:bodyPr/>
          <a:lstStyle/>
          <a:p>
            <a:r>
              <a:rPr lang="es-CL" dirty="0"/>
              <a:t>Para calcular una </a:t>
            </a:r>
            <a:r>
              <a:rPr lang="es-CL" b="1" dirty="0"/>
              <a:t>ADICIÓN o SUSTRACCIÓN de potencias</a:t>
            </a:r>
            <a:r>
              <a:rPr lang="es-CL" dirty="0"/>
              <a:t> primero hay que calcular el valor de cada </a:t>
            </a:r>
            <a:r>
              <a:rPr lang="es-CL" b="1" dirty="0"/>
              <a:t>potencia</a:t>
            </a:r>
            <a:r>
              <a:rPr lang="es-CL" dirty="0"/>
              <a:t> y luego sumarlas o restarlas. No importa que la base sea igual o diferente, el procedimiento es el mismo: </a:t>
            </a:r>
            <a:r>
              <a:rPr lang="es-CL" b="1" u="sng" dirty="0"/>
              <a:t>primero calculas el valor de cada potencia y luego realizas la suma o resta.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57224" y="0"/>
            <a:ext cx="6512511" cy="1143000"/>
          </a:xfrm>
        </p:spPr>
        <p:txBody>
          <a:bodyPr/>
          <a:lstStyle/>
          <a:p>
            <a:r>
              <a:rPr lang="es-CL" dirty="0"/>
              <a:t>Ejemplo de adición.</a:t>
            </a:r>
          </a:p>
        </p:txBody>
      </p:sp>
      <p:pic>
        <p:nvPicPr>
          <p:cNvPr id="4" name="3 Marcador de contenido" descr="suma-de-potencias-de-igual-base.png"/>
          <p:cNvPicPr>
            <a:picLocks noGrp="1" noChangeAspect="1"/>
          </p:cNvPicPr>
          <p:nvPr>
            <p:ph sz="quarter" idx="13"/>
          </p:nvPr>
        </p:nvPicPr>
        <p:blipFill>
          <a:blip r:embed="rId2"/>
          <a:stretch>
            <a:fillRect/>
          </a:stretch>
        </p:blipFill>
        <p:spPr>
          <a:xfrm>
            <a:off x="857224" y="1142984"/>
            <a:ext cx="7072362" cy="5429288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28662" y="428604"/>
            <a:ext cx="6512511" cy="1143000"/>
          </a:xfrm>
        </p:spPr>
        <p:txBody>
          <a:bodyPr/>
          <a:lstStyle/>
          <a:p>
            <a:r>
              <a:rPr lang="es-CL" dirty="0"/>
              <a:t>Ejemplo de sustracción.</a:t>
            </a:r>
          </a:p>
        </p:txBody>
      </p:sp>
      <p:pic>
        <p:nvPicPr>
          <p:cNvPr id="4" name="3 Marcador de contenido" descr="resta-de-potencias-de-igual-base.png"/>
          <p:cNvPicPr>
            <a:picLocks noGrp="1" noChangeAspect="1"/>
          </p:cNvPicPr>
          <p:nvPr>
            <p:ph sz="quarter" idx="13"/>
          </p:nvPr>
        </p:nvPicPr>
        <p:blipFill>
          <a:blip r:embed="rId2"/>
          <a:stretch>
            <a:fillRect/>
          </a:stretch>
        </p:blipFill>
        <p:spPr>
          <a:xfrm>
            <a:off x="428597" y="2071688"/>
            <a:ext cx="7643866" cy="4786312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ransmisión de listas">
  <a:themeElements>
    <a:clrScheme name="Transmisión de listas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Transmisión de listas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ransmisión de listas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618</TotalTime>
  <Words>420</Words>
  <Application>Microsoft Office PowerPoint</Application>
  <PresentationFormat>Presentación en pantalla (4:3)</PresentationFormat>
  <Paragraphs>85</Paragraphs>
  <Slides>15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24" baseType="lpstr">
      <vt:lpstr>Arial Black</vt:lpstr>
      <vt:lpstr>Calibri</vt:lpstr>
      <vt:lpstr>Cambria Math</vt:lpstr>
      <vt:lpstr>Century Gothic</vt:lpstr>
      <vt:lpstr>Georgia</vt:lpstr>
      <vt:lpstr>Swis721 BlkOul BT</vt:lpstr>
      <vt:lpstr>Trebuchet MS</vt:lpstr>
      <vt:lpstr>Wingdings</vt:lpstr>
      <vt:lpstr>Transmisión de listas</vt:lpstr>
      <vt:lpstr>Presentación de PowerPoint</vt:lpstr>
      <vt:lpstr>Presentación de PowerPoint</vt:lpstr>
      <vt:lpstr>Objetivos</vt:lpstr>
      <vt:lpstr>1. Concepto de Potencia</vt:lpstr>
      <vt:lpstr>Presentación de PowerPoint</vt:lpstr>
      <vt:lpstr>Presentación de PowerPoint</vt:lpstr>
      <vt:lpstr>Adición y sustracción de potencias.</vt:lpstr>
      <vt:lpstr>Ejemplo de adición.</vt:lpstr>
      <vt:lpstr>Ejemplo de sustracción.</vt:lpstr>
      <vt:lpstr>RECUERDA: LA BASE CON EL EXPONENTE DE UNA POTENCIA NUNCA SE MULTIPLICAN.</vt:lpstr>
      <vt:lpstr>Antes de continuar, calcula el valor de las siguientes potencias (utiliza tu calculadora)</vt:lpstr>
      <vt:lpstr>Presentación de PowerPoint</vt:lpstr>
      <vt:lpstr>Pon a prueba tus conocimientos desarrollando un Quiz de contenidos trabajos esta y la semana pasada: - Sera enviado al WhatsApp del curso - Es con nota acumulativa. - Tienes hasta las 23 horas para responder.</vt:lpstr>
      <vt:lpstr>Presentación de PowerPoint</vt:lpstr>
      <vt:lpstr>¡¡¡ Muchas Gracias  !!!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PRIORIDADES</dc:title>
  <dc:creator>Maximo</dc:creator>
  <cp:lastModifiedBy>Jonathan Herrera Valenzuela</cp:lastModifiedBy>
  <cp:revision>42</cp:revision>
  <dcterms:created xsi:type="dcterms:W3CDTF">2020-03-30T21:03:44Z</dcterms:created>
  <dcterms:modified xsi:type="dcterms:W3CDTF">2021-05-11T23:27:20Z</dcterms:modified>
</cp:coreProperties>
</file>