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5" r:id="rId2"/>
    <p:sldId id="266" r:id="rId3"/>
    <p:sldId id="267" r:id="rId4"/>
    <p:sldId id="272" r:id="rId5"/>
    <p:sldId id="275" r:id="rId6"/>
    <p:sldId id="273" r:id="rId7"/>
    <p:sldId id="276" r:id="rId8"/>
    <p:sldId id="281" r:id="rId9"/>
    <p:sldId id="282" r:id="rId10"/>
    <p:sldId id="284" r:id="rId11"/>
    <p:sldId id="283" r:id="rId12"/>
    <p:sldId id="279" r:id="rId13"/>
    <p:sldId id="285" r:id="rId14"/>
    <p:sldId id="270" r:id="rId15"/>
    <p:sldId id="271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A7BB6-69B4-4E77-8662-A590E44A4CB0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C8E82-D11B-40FB-BFBB-8234F086BA3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0848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A99FEB-3FCC-4292-80F9-2A964AEED98A}" type="slidenum">
              <a:rPr lang="es-CL" smtClean="0"/>
              <a:pPr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673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9A5FC1-483C-4D1B-9E12-7F154DEA48ED}" type="slidenum">
              <a:rPr lang="es-ES_tradnl" altLang="es-CL"/>
              <a:pPr/>
              <a:t>5</a:t>
            </a:fld>
            <a:endParaRPr lang="es-ES_tradnl" altLang="es-CL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 alt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profesorjherreravalenzuela@gmail.com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4907F2B4-025C-4CBD-870F-05A954701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DA5D5DC-C301-4516-AC45-31FF28DDD358}"/>
              </a:ext>
            </a:extLst>
          </p:cNvPr>
          <p:cNvSpPr/>
          <p:nvPr/>
        </p:nvSpPr>
        <p:spPr>
          <a:xfrm>
            <a:off x="3098823" y="0"/>
            <a:ext cx="6084168" cy="68929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1F061B96-7957-4FBA-A6F2-A907DEC9AC36}"/>
              </a:ext>
            </a:extLst>
          </p:cNvPr>
          <p:cNvSpPr/>
          <p:nvPr/>
        </p:nvSpPr>
        <p:spPr>
          <a:xfrm>
            <a:off x="-3172" y="0"/>
            <a:ext cx="3091978" cy="68929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6AD50EA6-412A-4B88-81F7-1C04D019C69B}"/>
              </a:ext>
            </a:extLst>
          </p:cNvPr>
          <p:cNvSpPr/>
          <p:nvPr/>
        </p:nvSpPr>
        <p:spPr>
          <a:xfrm>
            <a:off x="0" y="200"/>
            <a:ext cx="3059832" cy="580506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1026" name="Picture 2" descr="C:\Users\LMEA\Desktop\vespertina.jpg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97" y="1644070"/>
            <a:ext cx="2160240" cy="2927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MEA\Desktop\5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991" b="30564"/>
          <a:stretch/>
        </p:blipFill>
        <p:spPr bwMode="auto">
          <a:xfrm>
            <a:off x="3238538" y="6170"/>
            <a:ext cx="5734369" cy="191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MEA\Desktop\licenciaturas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69" t="38433" r="15930" b="24517"/>
          <a:stretch/>
        </p:blipFill>
        <p:spPr bwMode="auto">
          <a:xfrm>
            <a:off x="3234728" y="4021015"/>
            <a:ext cx="5734369" cy="179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MEA\Desktop\46798839_822575884800932_8923011092511195136_n.jp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60" r="17334" b="21318"/>
          <a:stretch/>
        </p:blipFill>
        <p:spPr bwMode="auto">
          <a:xfrm>
            <a:off x="3238538" y="1988840"/>
            <a:ext cx="5734369" cy="195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ítulo 4">
            <a:extLst>
              <a:ext uri="{FF2B5EF4-FFF2-40B4-BE49-F238E27FC236}">
                <a16:creationId xmlns:a16="http://schemas.microsoft.com/office/drawing/2014/main" id="{E29BBEEC-49EB-42BF-AC0D-67FF96D1F1B4}"/>
              </a:ext>
            </a:extLst>
          </p:cNvPr>
          <p:cNvSpPr txBox="1">
            <a:spLocks/>
          </p:cNvSpPr>
          <p:nvPr/>
        </p:nvSpPr>
        <p:spPr>
          <a:xfrm>
            <a:off x="478976" y="5816025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CL" b="0" dirty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Centro Educacional de Adultos</a:t>
            </a:r>
          </a:p>
          <a:p>
            <a:pPr algn="ctr"/>
            <a:r>
              <a:rPr lang="es-CL" sz="6000" b="0" dirty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 San Alfonso </a:t>
            </a:r>
          </a:p>
        </p:txBody>
      </p:sp>
    </p:spTree>
    <p:extLst>
      <p:ext uri="{BB962C8B-B14F-4D97-AF65-F5344CB8AC3E}">
        <p14:creationId xmlns:p14="http://schemas.microsoft.com/office/powerpoint/2010/main" val="2901436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15370" cy="5643602"/>
          </a:xfrm>
        </p:spPr>
        <p:txBody>
          <a:bodyPr/>
          <a:lstStyle/>
          <a:p>
            <a:r>
              <a:rPr lang="es-CL" dirty="0"/>
              <a:t>RECUERDA:</a:t>
            </a:r>
            <a:br>
              <a:rPr lang="es-CL" dirty="0"/>
            </a:br>
            <a:r>
              <a:rPr lang="es-CL" dirty="0"/>
              <a:t>LA BASE CON EL EXPONENTE DE UNA POTENCIA NUNCA SE MULTIPLICAN.</a:t>
            </a:r>
          </a:p>
        </p:txBody>
      </p:sp>
      <p:pic>
        <p:nvPicPr>
          <p:cNvPr id="1026" name="Picture 2" descr="C:\Users\usuario\Desktop\MATEMATICA JONATHAN\SAN ALFONSO VESPERTINA\pngtree-cartoon-anime-cute-round-big-eyes-eyebrow-material-eyes-clipart-png-image_23753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85728"/>
            <a:ext cx="7286676" cy="2262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86808" cy="1143000"/>
          </a:xfrm>
        </p:spPr>
        <p:txBody>
          <a:bodyPr/>
          <a:lstStyle/>
          <a:p>
            <a:r>
              <a:rPr lang="es-CL" sz="3200" dirty="0"/>
              <a:t>Antes de continuar, calcula el valor de las siguientes potencias (utiliza tu calculadora)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3"/>
          </p:nvPr>
        </p:nvGraphicFramePr>
        <p:xfrm>
          <a:off x="1071563" y="2071688"/>
          <a:ext cx="64008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POTENCIA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DESARROLLO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VALOR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4800" dirty="0"/>
                        <a:t>2</a:t>
                      </a:r>
                      <a:r>
                        <a:rPr lang="es-CL" sz="4800" baseline="30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2 X 2 X 2 X 2</a:t>
                      </a:r>
                      <a:r>
                        <a:rPr lang="es-CL" baseline="0" dirty="0"/>
                        <a:t> X 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4800" dirty="0"/>
                        <a:t>4</a:t>
                      </a:r>
                      <a:r>
                        <a:rPr lang="es-CL" sz="4800" baseline="30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4X4X4X4X4X4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4800" dirty="0"/>
                        <a:t>7</a:t>
                      </a:r>
                      <a:r>
                        <a:rPr lang="es-CL" sz="4800" baseline="30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7X7X7X7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4800" dirty="0"/>
                        <a:t>10</a:t>
                      </a:r>
                      <a:r>
                        <a:rPr lang="es-CL" sz="4800" baseline="30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10X10X10X10X10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357818" y="2500306"/>
            <a:ext cx="207170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dirty="0"/>
              <a:t>32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357818" y="3286124"/>
            <a:ext cx="207170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dirty="0"/>
              <a:t>4.096</a:t>
            </a:r>
          </a:p>
        </p:txBody>
      </p:sp>
      <p:sp>
        <p:nvSpPr>
          <p:cNvPr id="9" name="8 Rectángulo"/>
          <p:cNvSpPr/>
          <p:nvPr/>
        </p:nvSpPr>
        <p:spPr>
          <a:xfrm>
            <a:off x="5357818" y="4143380"/>
            <a:ext cx="207170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dirty="0"/>
              <a:t>2.401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357818" y="4929198"/>
            <a:ext cx="235745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dirty="0"/>
              <a:t>100.000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0034" y="285728"/>
            <a:ext cx="8215370" cy="1143008"/>
          </a:xfrm>
        </p:spPr>
        <p:txBody>
          <a:bodyPr>
            <a:normAutofit/>
          </a:bodyPr>
          <a:lstStyle/>
          <a:p>
            <a:r>
              <a:rPr lang="es-CL" sz="2800" dirty="0"/>
              <a:t>Manos a la obra:</a:t>
            </a:r>
          </a:p>
          <a:p>
            <a:r>
              <a:rPr lang="es-CL" sz="2800" dirty="0"/>
              <a:t>En tu cuaderno, resuelve los siguientes ejercicios</a:t>
            </a:r>
            <a:r>
              <a:rPr lang="es-CL" dirty="0"/>
              <a:t>.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57159" y="1397000"/>
          <a:ext cx="8572560" cy="5299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7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7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7979">
                <a:tc>
                  <a:txBody>
                    <a:bodyPr/>
                    <a:lstStyle/>
                    <a:p>
                      <a:r>
                        <a:rPr lang="es-CL" dirty="0"/>
                        <a:t>Operación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Desarrollo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Resultado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979">
                <a:tc>
                  <a:txBody>
                    <a:bodyPr/>
                    <a:lstStyle/>
                    <a:p>
                      <a:r>
                        <a:rPr lang="es-CL" sz="4800" dirty="0"/>
                        <a:t>5</a:t>
                      </a:r>
                      <a:r>
                        <a:rPr lang="es-CL" sz="4800" baseline="30000" dirty="0"/>
                        <a:t>4</a:t>
                      </a:r>
                      <a:r>
                        <a:rPr lang="es-CL" sz="4800" dirty="0"/>
                        <a:t> + 6</a:t>
                      </a:r>
                      <a:r>
                        <a:rPr lang="es-CL" sz="4800" baseline="30000" dirty="0"/>
                        <a:t>3</a:t>
                      </a:r>
                      <a:r>
                        <a:rPr lang="es-CL" sz="48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5x5x5x5</a:t>
                      </a:r>
                      <a:r>
                        <a:rPr lang="es-CL" baseline="0" dirty="0"/>
                        <a:t> + 6x6x6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979">
                <a:tc>
                  <a:txBody>
                    <a:bodyPr/>
                    <a:lstStyle/>
                    <a:p>
                      <a:r>
                        <a:rPr lang="es-CL" sz="3600" dirty="0"/>
                        <a:t>2</a:t>
                      </a:r>
                      <a:r>
                        <a:rPr lang="es-CL" sz="3600" baseline="30000" dirty="0"/>
                        <a:t>8</a:t>
                      </a:r>
                      <a:r>
                        <a:rPr lang="es-CL" sz="3600" dirty="0"/>
                        <a:t> + 4</a:t>
                      </a:r>
                      <a:r>
                        <a:rPr lang="es-CL" sz="3600" baseline="30000" dirty="0"/>
                        <a:t>4</a:t>
                      </a:r>
                      <a:r>
                        <a:rPr lang="es-CL" sz="36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2x2x2x2x2x2x2x2 + 4x4x4x4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979">
                <a:tc>
                  <a:txBody>
                    <a:bodyPr/>
                    <a:lstStyle/>
                    <a:p>
                      <a:r>
                        <a:rPr lang="es-CL" sz="3600" dirty="0"/>
                        <a:t>5</a:t>
                      </a:r>
                      <a:r>
                        <a:rPr lang="es-CL" sz="3600" baseline="30000" dirty="0"/>
                        <a:t>4</a:t>
                      </a:r>
                      <a:r>
                        <a:rPr lang="es-CL" sz="3600" dirty="0"/>
                        <a:t> – 3</a:t>
                      </a:r>
                      <a:r>
                        <a:rPr lang="es-CL" sz="3600" baseline="30000" dirty="0"/>
                        <a:t>4</a:t>
                      </a:r>
                      <a:r>
                        <a:rPr lang="es-CL" sz="36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5x5x5x5</a:t>
                      </a:r>
                      <a:r>
                        <a:rPr lang="es-CL" baseline="0" dirty="0"/>
                        <a:t> – 3x3x3x3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979">
                <a:tc>
                  <a:txBody>
                    <a:bodyPr/>
                    <a:lstStyle/>
                    <a:p>
                      <a:r>
                        <a:rPr lang="es-CL" sz="3600" dirty="0"/>
                        <a:t>74 – 103=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10x10x10  –  7x7x7x7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979">
                <a:tc>
                  <a:txBody>
                    <a:bodyPr/>
                    <a:lstStyle/>
                    <a:p>
                      <a:r>
                        <a:rPr lang="es-CL" sz="3600" dirty="0"/>
                        <a:t>2</a:t>
                      </a:r>
                      <a:r>
                        <a:rPr lang="es-CL" sz="3600" baseline="30000" dirty="0"/>
                        <a:t>4</a:t>
                      </a:r>
                      <a:r>
                        <a:rPr lang="es-CL" sz="3600" dirty="0"/>
                        <a:t> + 3</a:t>
                      </a:r>
                      <a:r>
                        <a:rPr lang="es-CL" sz="3600" baseline="30000" dirty="0"/>
                        <a:t>2</a:t>
                      </a:r>
                      <a:r>
                        <a:rPr lang="es-CL" sz="3600" dirty="0"/>
                        <a:t> – 4</a:t>
                      </a:r>
                      <a:r>
                        <a:rPr lang="es-CL" sz="3600" baseline="30000" dirty="0"/>
                        <a:t>2</a:t>
                      </a:r>
                      <a:r>
                        <a:rPr lang="es-CL" sz="36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2x2x2x2 + 3x3 – 4x4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979">
                <a:tc>
                  <a:txBody>
                    <a:bodyPr/>
                    <a:lstStyle/>
                    <a:p>
                      <a:r>
                        <a:rPr lang="es-CL" sz="3600" dirty="0"/>
                        <a:t>8</a:t>
                      </a:r>
                      <a:r>
                        <a:rPr lang="es-CL" sz="3600" baseline="30000" dirty="0"/>
                        <a:t>4 </a:t>
                      </a:r>
                      <a:r>
                        <a:rPr lang="es-CL" sz="3600" dirty="0"/>
                        <a:t>– 5</a:t>
                      </a:r>
                      <a:r>
                        <a:rPr lang="es-CL" sz="3600" baseline="30000" dirty="0"/>
                        <a:t>3</a:t>
                      </a:r>
                      <a:r>
                        <a:rPr lang="es-CL" sz="3600" dirty="0"/>
                        <a:t> + 9</a:t>
                      </a:r>
                      <a:r>
                        <a:rPr lang="es-CL" sz="3600" baseline="30000" dirty="0"/>
                        <a:t>2</a:t>
                      </a:r>
                      <a:r>
                        <a:rPr lang="es-CL" sz="36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8x8x8x8 – 5x5x5 + 9x9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979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6572264" y="2000240"/>
            <a:ext cx="221457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/>
              <a:t>841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572264" y="2714620"/>
            <a:ext cx="221457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/>
              <a:t>512</a:t>
            </a:r>
          </a:p>
        </p:txBody>
      </p:sp>
      <p:sp>
        <p:nvSpPr>
          <p:cNvPr id="8" name="7 Rectángulo"/>
          <p:cNvSpPr/>
          <p:nvPr/>
        </p:nvSpPr>
        <p:spPr>
          <a:xfrm>
            <a:off x="6572264" y="3429000"/>
            <a:ext cx="221457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/>
              <a:t>544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572264" y="4143380"/>
            <a:ext cx="221457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/>
              <a:t>1.401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6572264" y="4786322"/>
            <a:ext cx="221457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/>
              <a:t>9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6572264" y="5429264"/>
            <a:ext cx="221457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/>
              <a:t>4.052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15370" cy="4500594"/>
          </a:xfrm>
        </p:spPr>
        <p:txBody>
          <a:bodyPr/>
          <a:lstStyle/>
          <a:p>
            <a:r>
              <a:rPr lang="es-CL" sz="3200" dirty="0"/>
              <a:t>Pon a prueba tus conocimientos desarrollando un </a:t>
            </a:r>
            <a:r>
              <a:rPr lang="es-CL" sz="3200" dirty="0" err="1"/>
              <a:t>Quiz</a:t>
            </a:r>
            <a:r>
              <a:rPr lang="es-CL" sz="3200" dirty="0"/>
              <a:t> de contenidos trabajos esta y la semana pasada:</a:t>
            </a:r>
            <a:br>
              <a:rPr lang="es-CL" sz="3200" dirty="0"/>
            </a:br>
            <a:r>
              <a:rPr lang="es-CL" sz="3200" dirty="0"/>
              <a:t>- Sera enviado al </a:t>
            </a:r>
            <a:r>
              <a:rPr lang="es-CL" sz="3200" dirty="0" err="1"/>
              <a:t>WhatsApp</a:t>
            </a:r>
            <a:r>
              <a:rPr lang="es-CL" sz="3200" dirty="0"/>
              <a:t> del curso</a:t>
            </a:r>
            <a:br>
              <a:rPr lang="es-CL" sz="3200" dirty="0"/>
            </a:br>
            <a:r>
              <a:rPr lang="es-CL" sz="3200" dirty="0"/>
              <a:t>- Es con nota acumulativa.</a:t>
            </a:r>
            <a:br>
              <a:rPr lang="es-CL" sz="3200" dirty="0"/>
            </a:br>
            <a:r>
              <a:rPr lang="es-CL" sz="3200" dirty="0"/>
              <a:t>- Tienes hasta las 23 horas para responder.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5786" y="500042"/>
            <a:ext cx="7858180" cy="835460"/>
          </a:xfrm>
        </p:spPr>
        <p:txBody>
          <a:bodyPr>
            <a:noAutofit/>
          </a:bodyPr>
          <a:lstStyle/>
          <a:p>
            <a:r>
              <a:rPr lang="es-CL" sz="5400" dirty="0"/>
              <a:t>DESAFIO…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EB01568C-EDE8-492F-A77B-8520E556AAD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94946D6-04F6-4B5A-B1EE-14E47E8C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18962F9-78D4-44B9-BDB9-01DD76FC1BD5}"/>
              </a:ext>
            </a:extLst>
          </p:cNvPr>
          <p:cNvSpPr/>
          <p:nvPr/>
        </p:nvSpPr>
        <p:spPr>
          <a:xfrm>
            <a:off x="11614" y="0"/>
            <a:ext cx="9144000" cy="68853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Picture 2" descr="C:\Users\LMEA\Desktop\Material pagina WEB\Imagenes\logo sin fondo lmea.png">
            <a:extLst>
              <a:ext uri="{FF2B5EF4-FFF2-40B4-BE49-F238E27FC236}">
                <a16:creationId xmlns:a16="http://schemas.microsoft.com/office/drawing/2014/main" id="{6061F855-C0AC-4666-B368-A4E38214D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62868"/>
            <a:ext cx="1872208" cy="208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27">
            <a:extLst>
              <a:ext uri="{FF2B5EF4-FFF2-40B4-BE49-F238E27FC236}">
                <a16:creationId xmlns:a16="http://schemas.microsoft.com/office/drawing/2014/main" id="{6AD50EA6-412A-4B88-81F7-1C04D019C69B}"/>
              </a:ext>
            </a:extLst>
          </p:cNvPr>
          <p:cNvSpPr/>
          <p:nvPr/>
        </p:nvSpPr>
        <p:spPr>
          <a:xfrm>
            <a:off x="311695" y="262868"/>
            <a:ext cx="8496944" cy="25900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rgbClr val="FFCC00"/>
              </a:solidFill>
            </a:endParaRPr>
          </a:p>
        </p:txBody>
      </p:sp>
      <p:pic>
        <p:nvPicPr>
          <p:cNvPr id="10" name="Picture 2" descr="C:\Users\LMEA\Desktop\vespertina.jpg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11705"/>
            <a:ext cx="2160240" cy="2927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LMEA\Desktop\46798839_822575884800932_8923011092511195136_n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88" r="222" b="24481"/>
          <a:stretch/>
        </p:blipFill>
        <p:spPr bwMode="auto">
          <a:xfrm>
            <a:off x="311695" y="4077072"/>
            <a:ext cx="8496944" cy="257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2 Título">
            <a:extLst>
              <a:ext uri="{FF2B5EF4-FFF2-40B4-BE49-F238E27FC236}">
                <a16:creationId xmlns:a16="http://schemas.microsoft.com/office/drawing/2014/main" id="{C79BBB99-5D09-4C18-8DED-EB56C76DB9F1}"/>
              </a:ext>
            </a:extLst>
          </p:cNvPr>
          <p:cNvSpPr txBox="1">
            <a:spLocks/>
          </p:cNvSpPr>
          <p:nvPr/>
        </p:nvSpPr>
        <p:spPr>
          <a:xfrm>
            <a:off x="-102097" y="3154656"/>
            <a:ext cx="9324528" cy="576071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es-CL" sz="2600" b="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Título 4">
            <a:extLst>
              <a:ext uri="{FF2B5EF4-FFF2-40B4-BE49-F238E27FC236}">
                <a16:creationId xmlns:a16="http://schemas.microsoft.com/office/drawing/2014/main" id="{E29BBEEC-49EB-42BF-AC0D-67FF96D1F1B4}"/>
              </a:ext>
            </a:extLst>
          </p:cNvPr>
          <p:cNvSpPr txBox="1">
            <a:spLocks/>
          </p:cNvSpPr>
          <p:nvPr/>
        </p:nvSpPr>
        <p:spPr>
          <a:xfrm>
            <a:off x="445367" y="2708920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lnSpc>
                <a:spcPct val="210000"/>
              </a:lnSpc>
            </a:pPr>
            <a:r>
              <a:rPr lang="es-CL" sz="3500" i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“Una Gran Experiencia Educativa”</a:t>
            </a:r>
          </a:p>
        </p:txBody>
      </p:sp>
    </p:spTree>
    <p:extLst>
      <p:ext uri="{BB962C8B-B14F-4D97-AF65-F5344CB8AC3E}">
        <p14:creationId xmlns:p14="http://schemas.microsoft.com/office/powerpoint/2010/main" val="179149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263691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ES" dirty="0"/>
              <a:t>¡¡¡ Muchas Gracias  !!!</a:t>
            </a:r>
          </a:p>
        </p:txBody>
      </p:sp>
    </p:spTree>
    <p:extLst>
      <p:ext uri="{BB962C8B-B14F-4D97-AF65-F5344CB8AC3E}">
        <p14:creationId xmlns:p14="http://schemas.microsoft.com/office/powerpoint/2010/main" val="107134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C52F822A-7130-4AF6-BC87-6BC678E7F3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1520" y="1988840"/>
            <a:ext cx="7056784" cy="453650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s-C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Docente: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Sr. Jonathan Herrera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Correo electrónico: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profesorjherreravalenzuela@gmail.com</a:t>
            </a:r>
            <a:endParaRPr lang="es-C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+569 65168770 </a:t>
            </a: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Educador Diferencial: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Sr. Sebastián Sandoval Fuenzalida</a:t>
            </a: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Nivel: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1º y 2º Medios</a:t>
            </a:r>
          </a:p>
        </p:txBody>
      </p:sp>
      <p:pic>
        <p:nvPicPr>
          <p:cNvPr id="8" name="Picture 2" descr="C:\Users\LMEA\Desktop\vespertina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353258"/>
            <a:ext cx="868943" cy="11776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4">
            <a:extLst>
              <a:ext uri="{FF2B5EF4-FFF2-40B4-BE49-F238E27FC236}">
                <a16:creationId xmlns:a16="http://schemas.microsoft.com/office/drawing/2014/main" id="{E29BBEEC-49EB-42BF-AC0D-67FF96D1F1B4}"/>
              </a:ext>
            </a:extLst>
          </p:cNvPr>
          <p:cNvSpPr txBox="1">
            <a:spLocks/>
          </p:cNvSpPr>
          <p:nvPr/>
        </p:nvSpPr>
        <p:spPr>
          <a:xfrm>
            <a:off x="457200" y="38473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es-CL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Matemática</a:t>
            </a:r>
          </a:p>
        </p:txBody>
      </p:sp>
    </p:spTree>
    <p:extLst>
      <p:ext uri="{BB962C8B-B14F-4D97-AF65-F5344CB8AC3E}">
        <p14:creationId xmlns:p14="http://schemas.microsoft.com/office/powerpoint/2010/main" val="902364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4294967295"/>
          </p:nvPr>
        </p:nvSpPr>
        <p:spPr>
          <a:xfrm>
            <a:off x="858658" y="2348880"/>
            <a:ext cx="7408333" cy="3450696"/>
          </a:xfrm>
          <a:prstGeom prst="rect">
            <a:avLst/>
          </a:prstGeom>
        </p:spPr>
        <p:txBody>
          <a:bodyPr/>
          <a:lstStyle/>
          <a:p>
            <a:pPr marL="0" indent="0">
              <a:buClr>
                <a:schemeClr val="accent2">
                  <a:lumMod val="50000"/>
                </a:schemeClr>
              </a:buClr>
              <a:buNone/>
            </a:pPr>
            <a:endParaRPr lang="es-CL" dirty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s-CL" dirty="0"/>
              <a:t>Operar adiciones y sustracciones de potencias de base natural y exponente natural.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s-CL" dirty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s-CL" dirty="0"/>
          </a:p>
          <a:p>
            <a:pPr marL="0" indent="0">
              <a:buClr>
                <a:schemeClr val="accent2">
                  <a:lumMod val="50000"/>
                </a:schemeClr>
              </a:buClr>
              <a:buNone/>
            </a:pPr>
            <a:endParaRPr lang="es-CL" dirty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835696" y="353258"/>
            <a:ext cx="3488175" cy="1143000"/>
          </a:xfrm>
        </p:spPr>
        <p:txBody>
          <a:bodyPr/>
          <a:lstStyle/>
          <a:p>
            <a:pPr marL="0" indent="0">
              <a:buNone/>
            </a:pPr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</a:p>
        </p:txBody>
      </p:sp>
      <p:pic>
        <p:nvPicPr>
          <p:cNvPr id="4" name="Picture 2" descr="C:\Users\LMEA\Desktop\vespertina.jp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353258"/>
            <a:ext cx="868943" cy="11776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27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8662" y="285728"/>
            <a:ext cx="6512511" cy="1143000"/>
          </a:xfrm>
        </p:spPr>
        <p:txBody>
          <a:bodyPr/>
          <a:lstStyle/>
          <a:p>
            <a:r>
              <a:rPr lang="es-ES" dirty="0"/>
              <a:t>1. Concepto de Potencia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31640" y="1988840"/>
            <a:ext cx="151216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9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699792" y="1446217"/>
            <a:ext cx="15121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s-ES" sz="1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851920" y="1988840"/>
            <a:ext cx="151216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9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es-E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Flecha derecha"/>
          <p:cNvSpPr/>
          <p:nvPr/>
        </p:nvSpPr>
        <p:spPr>
          <a:xfrm>
            <a:off x="3995936" y="2554212"/>
            <a:ext cx="1368152" cy="44274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derecha"/>
          <p:cNvSpPr/>
          <p:nvPr/>
        </p:nvSpPr>
        <p:spPr>
          <a:xfrm rot="2981490">
            <a:off x="1836422" y="4971826"/>
            <a:ext cx="1368152" cy="44274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5508104" y="2421639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Exponente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110385" y="5661248"/>
            <a:ext cx="3024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</a:t>
            </a:r>
          </a:p>
        </p:txBody>
      </p:sp>
    </p:spTree>
    <p:extLst>
      <p:ext uri="{BB962C8B-B14F-4D97-AF65-F5344CB8AC3E}">
        <p14:creationId xmlns:p14="http://schemas.microsoft.com/office/powerpoint/2010/main" val="2826580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-9524" y="5657671"/>
            <a:ext cx="9144000" cy="1200329"/>
          </a:xfrm>
          <a:prstGeom prst="rect">
            <a:avLst/>
          </a:prstGeom>
          <a:solidFill>
            <a:srgbClr val="00206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s-ES" altLang="es-CL" b="1" dirty="0">
                <a:solidFill>
                  <a:srgbClr val="FFFF00"/>
                </a:solidFill>
              </a:rPr>
              <a:t>Una potencia se escribe tradicionalmente </a:t>
            </a:r>
            <a:r>
              <a:rPr lang="es-ES" altLang="es-CL" b="1" dirty="0">
                <a:solidFill>
                  <a:srgbClr val="FFFFFF"/>
                </a:solidFill>
              </a:rPr>
              <a:t>poniendo el número base de tamaño normal </a:t>
            </a:r>
            <a:r>
              <a:rPr lang="es-ES" altLang="es-CL" b="1" dirty="0">
                <a:solidFill>
                  <a:srgbClr val="FFFF00"/>
                </a:solidFill>
              </a:rPr>
              <a:t>y junto a él, en el costado superior derecho, </a:t>
            </a:r>
            <a:r>
              <a:rPr lang="es-ES" altLang="es-CL" b="1" dirty="0">
                <a:solidFill>
                  <a:srgbClr val="FFFFFF"/>
                </a:solidFill>
              </a:rPr>
              <a:t>el exponente, de tamaño más pequeño</a:t>
            </a:r>
            <a:r>
              <a:rPr lang="es-ES" altLang="es-CL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208756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" altLang="es-CL" b="1" dirty="0">
                <a:solidFill>
                  <a:srgbClr val="002060"/>
                </a:solidFill>
              </a:rPr>
              <a:t>La base</a:t>
            </a:r>
            <a:r>
              <a:rPr lang="es-ES" altLang="es-CL" dirty="0">
                <a:solidFill>
                  <a:srgbClr val="002060"/>
                </a:solidFill>
              </a:rPr>
              <a:t> es el número que se multiplica por sí mismo.</a:t>
            </a:r>
            <a:br>
              <a:rPr lang="es-ES" altLang="es-CL" dirty="0">
                <a:solidFill>
                  <a:srgbClr val="002060"/>
                </a:solidFill>
              </a:rPr>
            </a:br>
            <a:endParaRPr lang="es-ES" altLang="es-CL" dirty="0">
              <a:solidFill>
                <a:srgbClr val="002060"/>
              </a:solidFill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877050" y="2924175"/>
            <a:ext cx="226695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" altLang="es-CL" b="1" dirty="0">
                <a:solidFill>
                  <a:srgbClr val="C00000"/>
                </a:solidFill>
              </a:rPr>
              <a:t>El exponente</a:t>
            </a:r>
            <a:r>
              <a:rPr lang="es-ES" altLang="es-CL" dirty="0">
                <a:solidFill>
                  <a:srgbClr val="C00000"/>
                </a:solidFill>
              </a:rPr>
              <a:t> es el número que indica las veces que la base aparece como factor.</a:t>
            </a:r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395288" y="249912"/>
            <a:ext cx="8424862" cy="91940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/>
              </a:gs>
              <a:gs pos="100000">
                <a:schemeClr val="bg2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s-ES" altLang="es-CL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 la expresión de la potencia de un número consideramos dos partes:</a:t>
            </a:r>
            <a:endParaRPr lang="es-ES" altLang="es-CL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2916238" y="2133600"/>
            <a:ext cx="3313112" cy="22320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s-MX" altLang="es-CL" sz="6000">
              <a:latin typeface="Swis721 BlkOul BT" pitchFamily="82" charset="0"/>
            </a:endParaRPr>
          </a:p>
        </p:txBody>
      </p:sp>
      <p:sp>
        <p:nvSpPr>
          <p:cNvPr id="34823" name="WordArt 7"/>
          <p:cNvSpPr>
            <a:spLocks noChangeArrowheads="1" noChangeShapeType="1" noTextEdit="1"/>
          </p:cNvSpPr>
          <p:nvPr/>
        </p:nvSpPr>
        <p:spPr bwMode="auto">
          <a:xfrm rot="5400000">
            <a:off x="3879057" y="3044031"/>
            <a:ext cx="728662" cy="6381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s-CL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CCFF"/>
                    </a:gs>
                    <a:gs pos="50000">
                      <a:schemeClr val="accent2"/>
                    </a:gs>
                    <a:gs pos="100000">
                      <a:srgbClr val="66CCFF"/>
                    </a:gs>
                  </a:gsLst>
                  <a:lin ang="18900000" scaled="1"/>
                </a:gradFill>
                <a:effectLst>
                  <a:outerShdw dist="35921" dir="2700000" algn="ctr" rotWithShape="0">
                    <a:srgbClr val="B2B2B2">
                      <a:alpha val="80000"/>
                    </a:srgbClr>
                  </a:outerShdw>
                </a:effectLst>
                <a:latin typeface="Arial Black"/>
              </a:rPr>
              <a:t>4</a:t>
            </a:r>
          </a:p>
        </p:txBody>
      </p:sp>
      <p:sp>
        <p:nvSpPr>
          <p:cNvPr id="34824" name="WordArt 8"/>
          <p:cNvSpPr>
            <a:spLocks noChangeArrowheads="1" noChangeShapeType="1" noTextEdit="1"/>
          </p:cNvSpPr>
          <p:nvPr/>
        </p:nvSpPr>
        <p:spPr bwMode="auto">
          <a:xfrm rot="5400000">
            <a:off x="4752182" y="2674144"/>
            <a:ext cx="360362" cy="4318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s-CL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CCFF"/>
                    </a:gs>
                    <a:gs pos="50000">
                      <a:schemeClr val="accent2"/>
                    </a:gs>
                    <a:gs pos="100000">
                      <a:srgbClr val="66CCFF"/>
                    </a:gs>
                  </a:gsLst>
                  <a:lin ang="18900000" scaled="1"/>
                </a:gradFill>
                <a:effectLst>
                  <a:outerShdw dist="35921" dir="2700000" algn="ctr" rotWithShape="0">
                    <a:srgbClr val="B2B2B2">
                      <a:alpha val="80000"/>
                    </a:srgbClr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34825" name="AutoShape 9"/>
          <p:cNvSpPr>
            <a:spLocks noChangeArrowheads="1"/>
          </p:cNvSpPr>
          <p:nvPr/>
        </p:nvSpPr>
        <p:spPr bwMode="auto">
          <a:xfrm rot="1635386">
            <a:off x="2284413" y="2784475"/>
            <a:ext cx="1584325" cy="215900"/>
          </a:xfrm>
          <a:prstGeom prst="rightArrow">
            <a:avLst>
              <a:gd name="adj1" fmla="val 50000"/>
              <a:gd name="adj2" fmla="val 183456"/>
            </a:avLst>
          </a:prstGeom>
          <a:solidFill>
            <a:schemeClr val="accent2"/>
          </a:solidFill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CL"/>
          </a:p>
        </p:txBody>
      </p:sp>
      <p:sp>
        <p:nvSpPr>
          <p:cNvPr id="34826" name="AutoShape 10"/>
          <p:cNvSpPr>
            <a:spLocks noChangeArrowheads="1"/>
          </p:cNvSpPr>
          <p:nvPr/>
        </p:nvSpPr>
        <p:spPr bwMode="auto">
          <a:xfrm rot="11422610">
            <a:off x="5368925" y="3016250"/>
            <a:ext cx="1368425" cy="215900"/>
          </a:xfrm>
          <a:prstGeom prst="rightArrow">
            <a:avLst>
              <a:gd name="adj1" fmla="val 50000"/>
              <a:gd name="adj2" fmla="val 158456"/>
            </a:avLst>
          </a:prstGeom>
          <a:solidFill>
            <a:schemeClr val="accent2"/>
          </a:solidFill>
          <a:ln w="317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CL"/>
          </a:p>
        </p:txBody>
      </p:sp>
      <p:pic>
        <p:nvPicPr>
          <p:cNvPr id="39938" name="Picture 2" descr="gif alumn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3706" y="2990671"/>
            <a:ext cx="1459087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3" decel="100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3" decel="100000"/>
                                        <p:tgtEl>
                                          <p:spTgt spid="348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3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3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id="30" presetID="5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348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2300"/>
                            </p:stCondLst>
                            <p:childTnLst>
                              <p:par>
                                <p:cTn id="40" presetID="40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350"/>
                            </p:stCondLst>
                            <p:childTnLst>
                              <p:par>
                                <p:cTn id="46" presetID="5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348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8350"/>
                            </p:stCondLst>
                            <p:childTnLst>
                              <p:par>
                                <p:cTn id="56" presetID="4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2550"/>
                            </p:stCondLst>
                            <p:childTnLst>
                              <p:par>
                                <p:cTn id="62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9900"/>
                            </p:stCondLst>
                            <p:childTnLst>
                              <p:par>
                                <p:cTn id="6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3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3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20" grpId="0"/>
      <p:bldP spid="34821" grpId="0" animBg="1"/>
      <p:bldP spid="34822" grpId="0" animBg="1"/>
      <p:bldP spid="34823" grpId="0" animBg="1"/>
      <p:bldP spid="34824" grpId="0" animBg="1"/>
      <p:bldP spid="34825" grpId="0" animBg="1"/>
      <p:bldP spid="348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556792"/>
                <a:ext cx="8229600" cy="4625609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es-E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El exponente indica la cantidad de veces que se </a:t>
                </a:r>
                <a:r>
                  <a:rPr lang="es-ES" sz="44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multiplica</a:t>
                </a:r>
                <a:r>
                  <a:rPr lang="es-E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la base.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s-ES" sz="6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6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es-ES" sz="6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s-ES" sz="6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s-ES" sz="6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r>
                      <a:rPr lang="es-ES" sz="6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×</m:t>
                    </m:r>
                    <m:r>
                      <a:rPr lang="es-ES" sz="6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𝟐</m:t>
                    </m:r>
                    <m:r>
                      <a:rPr lang="es-ES" sz="6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=</m:t>
                    </m:r>
                    <m:r>
                      <a:rPr lang="es-ES" sz="60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𝟒</m:t>
                    </m:r>
                  </m:oMath>
                </a14:m>
                <a:endParaRPr lang="es-ES" sz="6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7544" y="1556792"/>
                <a:ext cx="8229600" cy="4625609"/>
              </a:xfrm>
              <a:prstGeom prst="rect">
                <a:avLst/>
              </a:prstGeom>
              <a:blipFill rotWithShape="1">
                <a:blip r:embed="rId2"/>
                <a:stretch>
                  <a:fillRect l="-889" t="-1713" r="-355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Abrir llave"/>
          <p:cNvSpPr/>
          <p:nvPr/>
        </p:nvSpPr>
        <p:spPr>
          <a:xfrm rot="16200000">
            <a:off x="4698014" y="3879050"/>
            <a:ext cx="432048" cy="2124236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2555776" y="5304110"/>
            <a:ext cx="53285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exponente dice que el 2 se multiplica 2 veces…</a:t>
            </a:r>
          </a:p>
        </p:txBody>
      </p:sp>
    </p:spTree>
    <p:extLst>
      <p:ext uri="{BB962C8B-B14F-4D97-AF65-F5344CB8AC3E}">
        <p14:creationId xmlns:p14="http://schemas.microsoft.com/office/powerpoint/2010/main" val="1813309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857224" y="0"/>
            <a:ext cx="6512511" cy="1143000"/>
          </a:xfrm>
        </p:spPr>
        <p:txBody>
          <a:bodyPr/>
          <a:lstStyle/>
          <a:p>
            <a:r>
              <a:rPr lang="es-CL" dirty="0"/>
              <a:t>Adición y sustracción de potencias.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3"/>
          </p:nvPr>
        </p:nvSpPr>
        <p:spPr>
          <a:xfrm>
            <a:off x="1071538" y="2071678"/>
            <a:ext cx="6400800" cy="3474720"/>
          </a:xfrm>
        </p:spPr>
        <p:txBody>
          <a:bodyPr/>
          <a:lstStyle/>
          <a:p>
            <a:r>
              <a:rPr lang="es-CL" dirty="0"/>
              <a:t>Para calcular una </a:t>
            </a:r>
            <a:r>
              <a:rPr lang="es-CL" b="1" dirty="0"/>
              <a:t>ADICIÓN o SUSTRACCIÓN de potencias</a:t>
            </a:r>
            <a:r>
              <a:rPr lang="es-CL" dirty="0"/>
              <a:t> primero hay que calcular el valor de cada </a:t>
            </a:r>
            <a:r>
              <a:rPr lang="es-CL" b="1" dirty="0"/>
              <a:t>potencia</a:t>
            </a:r>
            <a:r>
              <a:rPr lang="es-CL" dirty="0"/>
              <a:t> y luego sumarlas o restarlas. No importa que la base sea igual o diferente, el procedimiento es el mismo: </a:t>
            </a:r>
            <a:r>
              <a:rPr lang="es-CL" b="1" u="sng" dirty="0"/>
              <a:t>primero calculas el valor de cada potencia y luego realizas la suma o resta.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7224" y="0"/>
            <a:ext cx="6512511" cy="1143000"/>
          </a:xfrm>
        </p:spPr>
        <p:txBody>
          <a:bodyPr/>
          <a:lstStyle/>
          <a:p>
            <a:r>
              <a:rPr lang="es-CL" dirty="0"/>
              <a:t>Ejemplo de adición.</a:t>
            </a:r>
          </a:p>
        </p:txBody>
      </p:sp>
      <p:pic>
        <p:nvPicPr>
          <p:cNvPr id="4" name="3 Marcador de contenido" descr="suma-de-potencias-de-igual-base.pn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857224" y="1142984"/>
            <a:ext cx="7072362" cy="542928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8662" y="428604"/>
            <a:ext cx="6512511" cy="1143000"/>
          </a:xfrm>
        </p:spPr>
        <p:txBody>
          <a:bodyPr/>
          <a:lstStyle/>
          <a:p>
            <a:r>
              <a:rPr lang="es-CL" dirty="0"/>
              <a:t>Ejemplo de sustracción.</a:t>
            </a:r>
          </a:p>
        </p:txBody>
      </p:sp>
      <p:pic>
        <p:nvPicPr>
          <p:cNvPr id="4" name="3 Marcador de contenido" descr="resta-de-potencias-de-igual-base.pn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428597" y="2071688"/>
            <a:ext cx="7643866" cy="478631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618</TotalTime>
  <Words>420</Words>
  <Application>Microsoft Office PowerPoint</Application>
  <PresentationFormat>Presentación en pantalla (4:3)</PresentationFormat>
  <Paragraphs>85</Paragraphs>
  <Slides>15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 Black</vt:lpstr>
      <vt:lpstr>Calibri</vt:lpstr>
      <vt:lpstr>Cambria Math</vt:lpstr>
      <vt:lpstr>Century Gothic</vt:lpstr>
      <vt:lpstr>Georgia</vt:lpstr>
      <vt:lpstr>Swis721 BlkOul BT</vt:lpstr>
      <vt:lpstr>Trebuchet MS</vt:lpstr>
      <vt:lpstr>Wingdings</vt:lpstr>
      <vt:lpstr>Transmisión de listas</vt:lpstr>
      <vt:lpstr>Presentación de PowerPoint</vt:lpstr>
      <vt:lpstr>Presentación de PowerPoint</vt:lpstr>
      <vt:lpstr>Objetivos</vt:lpstr>
      <vt:lpstr>1. Concepto de Potencia</vt:lpstr>
      <vt:lpstr>Presentación de PowerPoint</vt:lpstr>
      <vt:lpstr>Presentación de PowerPoint</vt:lpstr>
      <vt:lpstr>Adición y sustracción de potencias.</vt:lpstr>
      <vt:lpstr>Ejemplo de adición.</vt:lpstr>
      <vt:lpstr>Ejemplo de sustracción.</vt:lpstr>
      <vt:lpstr>RECUERDA: LA BASE CON EL EXPONENTE DE UNA POTENCIA NUNCA SE MULTIPLICAN.</vt:lpstr>
      <vt:lpstr>Antes de continuar, calcula el valor de las siguientes potencias (utiliza tu calculadora)</vt:lpstr>
      <vt:lpstr>Presentación de PowerPoint</vt:lpstr>
      <vt:lpstr>Pon a prueba tus conocimientos desarrollando un Quiz de contenidos trabajos esta y la semana pasada: - Sera enviado al WhatsApp del curso - Es con nota acumulativa. - Tienes hasta las 23 horas para responder.</vt:lpstr>
      <vt:lpstr>Presentación de PowerPoint</vt:lpstr>
      <vt:lpstr>¡¡¡ Muchas Gracias  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PRIORIDADES</dc:title>
  <dc:creator>Maximo</dc:creator>
  <cp:lastModifiedBy>Jonathan Herrera Valenzuela</cp:lastModifiedBy>
  <cp:revision>42</cp:revision>
  <dcterms:created xsi:type="dcterms:W3CDTF">2020-03-30T21:03:44Z</dcterms:created>
  <dcterms:modified xsi:type="dcterms:W3CDTF">2021-05-11T23:27:20Z</dcterms:modified>
</cp:coreProperties>
</file>