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302" r:id="rId3"/>
    <p:sldId id="256" r:id="rId4"/>
    <p:sldId id="257" r:id="rId5"/>
    <p:sldId id="258" r:id="rId6"/>
    <p:sldId id="259" r:id="rId7"/>
    <p:sldId id="261" r:id="rId8"/>
    <p:sldId id="267" r:id="rId9"/>
    <p:sldId id="262" r:id="rId10"/>
    <p:sldId id="270" r:id="rId11"/>
    <p:sldId id="271" r:id="rId12"/>
    <p:sldId id="272" r:id="rId13"/>
    <p:sldId id="276" r:id="rId14"/>
    <p:sldId id="277" r:id="rId15"/>
    <p:sldId id="278" r:id="rId1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3238F3-06D9-47B0-9170-D380553FA944}" v="5" dt="2021-03-22T18:55:02.5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ina masias allendes" userId="b41b5456bbe18fbe" providerId="LiveId" clId="{953238F3-06D9-47B0-9170-D380553FA944}"/>
    <pc:docChg chg="undo custSel addSld delSld modSld sldOrd">
      <pc:chgData name="karina masias allendes" userId="b41b5456bbe18fbe" providerId="LiveId" clId="{953238F3-06D9-47B0-9170-D380553FA944}" dt="2021-03-23T22:02:28.674" v="33" actId="2696"/>
      <pc:docMkLst>
        <pc:docMk/>
      </pc:docMkLst>
      <pc:sldChg chg="modSp modAnim">
        <pc:chgData name="karina masias allendes" userId="b41b5456bbe18fbe" providerId="LiveId" clId="{953238F3-06D9-47B0-9170-D380553FA944}" dt="2021-03-22T18:55:02.561" v="23" actId="6549"/>
        <pc:sldMkLst>
          <pc:docMk/>
          <pc:sldMk cId="746042940" sldId="256"/>
        </pc:sldMkLst>
        <pc:spChg chg="mod">
          <ac:chgData name="karina masias allendes" userId="b41b5456bbe18fbe" providerId="LiveId" clId="{953238F3-06D9-47B0-9170-D380553FA944}" dt="2021-03-22T18:55:02.561" v="23" actId="6549"/>
          <ac:spMkLst>
            <pc:docMk/>
            <pc:sldMk cId="746042940" sldId="256"/>
            <ac:spMk id="3" creationId="{7471F558-F14B-4872-9A81-49F8F26B02B5}"/>
          </ac:spMkLst>
        </pc:spChg>
      </pc:sldChg>
      <pc:sldChg chg="new del">
        <pc:chgData name="karina masias allendes" userId="b41b5456bbe18fbe" providerId="LiveId" clId="{953238F3-06D9-47B0-9170-D380553FA944}" dt="2021-03-22T18:53:02.014" v="1" actId="2696"/>
        <pc:sldMkLst>
          <pc:docMk/>
          <pc:sldMk cId="2082409963" sldId="279"/>
        </pc:sldMkLst>
      </pc:sldChg>
      <pc:sldChg chg="addSp delSp modSp new mod ord setBg">
        <pc:chgData name="karina masias allendes" userId="b41b5456bbe18fbe" providerId="LiveId" clId="{953238F3-06D9-47B0-9170-D380553FA944}" dt="2021-03-22T18:53:55.375" v="12" actId="27614"/>
        <pc:sldMkLst>
          <pc:docMk/>
          <pc:sldMk cId="2848677299" sldId="279"/>
        </pc:sldMkLst>
        <pc:spChg chg="add del">
          <ac:chgData name="karina masias allendes" userId="b41b5456bbe18fbe" providerId="LiveId" clId="{953238F3-06D9-47B0-9170-D380553FA944}" dt="2021-03-22T18:53:42.488" v="6" actId="26606"/>
          <ac:spMkLst>
            <pc:docMk/>
            <pc:sldMk cId="2848677299" sldId="279"/>
            <ac:spMk id="7" creationId="{F3060C83-F051-4F0E-ABAD-AA0DFC48B218}"/>
          </ac:spMkLst>
        </pc:spChg>
        <pc:spChg chg="add del">
          <ac:chgData name="karina masias allendes" userId="b41b5456bbe18fbe" providerId="LiveId" clId="{953238F3-06D9-47B0-9170-D380553FA944}" dt="2021-03-22T18:53:42.488" v="6" actId="26606"/>
          <ac:spMkLst>
            <pc:docMk/>
            <pc:sldMk cId="2848677299" sldId="279"/>
            <ac:spMk id="9" creationId="{83C98ABE-055B-441F-B07E-44F97F083C39}"/>
          </ac:spMkLst>
        </pc:spChg>
        <pc:spChg chg="add del">
          <ac:chgData name="karina masias allendes" userId="b41b5456bbe18fbe" providerId="LiveId" clId="{953238F3-06D9-47B0-9170-D380553FA944}" dt="2021-03-22T18:53:42.488" v="6" actId="26606"/>
          <ac:spMkLst>
            <pc:docMk/>
            <pc:sldMk cId="2848677299" sldId="279"/>
            <ac:spMk id="11" creationId="{29FDB030-9B49-4CED-8CCD-4D99382388AC}"/>
          </ac:spMkLst>
        </pc:spChg>
        <pc:spChg chg="add del">
          <ac:chgData name="karina masias allendes" userId="b41b5456bbe18fbe" providerId="LiveId" clId="{953238F3-06D9-47B0-9170-D380553FA944}" dt="2021-03-22T18:53:42.488" v="6" actId="26606"/>
          <ac:spMkLst>
            <pc:docMk/>
            <pc:sldMk cId="2848677299" sldId="279"/>
            <ac:spMk id="13" creationId="{3783CA14-24A1-485C-8B30-D6A5D87987AD}"/>
          </ac:spMkLst>
        </pc:spChg>
        <pc:spChg chg="add del">
          <ac:chgData name="karina masias allendes" userId="b41b5456bbe18fbe" providerId="LiveId" clId="{953238F3-06D9-47B0-9170-D380553FA944}" dt="2021-03-22T18:53:42.488" v="6" actId="26606"/>
          <ac:spMkLst>
            <pc:docMk/>
            <pc:sldMk cId="2848677299" sldId="279"/>
            <ac:spMk id="15" creationId="{9A97C86A-04D6-40F7-AE84-31AB43E6A846}"/>
          </ac:spMkLst>
        </pc:spChg>
        <pc:spChg chg="add del">
          <ac:chgData name="karina masias allendes" userId="b41b5456bbe18fbe" providerId="LiveId" clId="{953238F3-06D9-47B0-9170-D380553FA944}" dt="2021-03-22T18:53:42.488" v="6" actId="26606"/>
          <ac:spMkLst>
            <pc:docMk/>
            <pc:sldMk cId="2848677299" sldId="279"/>
            <ac:spMk id="17" creationId="{FF9F2414-84E8-453E-B1F3-389FDE8192D9}"/>
          </ac:spMkLst>
        </pc:spChg>
        <pc:spChg chg="add del">
          <ac:chgData name="karina masias allendes" userId="b41b5456bbe18fbe" providerId="LiveId" clId="{953238F3-06D9-47B0-9170-D380553FA944}" dt="2021-03-22T18:53:42.488" v="6" actId="26606"/>
          <ac:spMkLst>
            <pc:docMk/>
            <pc:sldMk cId="2848677299" sldId="279"/>
            <ac:spMk id="19" creationId="{3ECA69A1-7536-43AC-85EF-C7106179F5ED}"/>
          </ac:spMkLst>
        </pc:spChg>
        <pc:spChg chg="add del">
          <ac:chgData name="karina masias allendes" userId="b41b5456bbe18fbe" providerId="LiveId" clId="{953238F3-06D9-47B0-9170-D380553FA944}" dt="2021-03-22T18:53:48.174" v="8" actId="26606"/>
          <ac:spMkLst>
            <pc:docMk/>
            <pc:sldMk cId="2848677299" sldId="279"/>
            <ac:spMk id="21" creationId="{E559D998-AB6C-46E1-B394-118E9A1E2D62}"/>
          </ac:spMkLst>
        </pc:spChg>
        <pc:spChg chg="add">
          <ac:chgData name="karina masias allendes" userId="b41b5456bbe18fbe" providerId="LiveId" clId="{953238F3-06D9-47B0-9170-D380553FA944}" dt="2021-03-22T18:53:48.174" v="9" actId="26606"/>
          <ac:spMkLst>
            <pc:docMk/>
            <pc:sldMk cId="2848677299" sldId="279"/>
            <ac:spMk id="23" creationId="{B775CD93-9DF2-48CB-9F57-1BCA9A46C7FA}"/>
          </ac:spMkLst>
        </pc:spChg>
        <pc:spChg chg="add">
          <ac:chgData name="karina masias allendes" userId="b41b5456bbe18fbe" providerId="LiveId" clId="{953238F3-06D9-47B0-9170-D380553FA944}" dt="2021-03-22T18:53:48.174" v="9" actId="26606"/>
          <ac:spMkLst>
            <pc:docMk/>
            <pc:sldMk cId="2848677299" sldId="279"/>
            <ac:spMk id="24" creationId="{6166C6D1-23AC-49C4-BA07-238E4E9F8CEB}"/>
          </ac:spMkLst>
        </pc:spChg>
        <pc:picChg chg="add mod">
          <ac:chgData name="karina masias allendes" userId="b41b5456bbe18fbe" providerId="LiveId" clId="{953238F3-06D9-47B0-9170-D380553FA944}" dt="2021-03-22T18:53:55.375" v="12" actId="27614"/>
          <ac:picMkLst>
            <pc:docMk/>
            <pc:sldMk cId="2848677299" sldId="279"/>
            <ac:picMk id="2" creationId="{2FCAB09E-1B9F-4960-95BB-554A8354B9C7}"/>
          </ac:picMkLst>
        </pc:picChg>
      </pc:sldChg>
      <pc:sldChg chg="addSp delSp new del">
        <pc:chgData name="karina masias allendes" userId="b41b5456bbe18fbe" providerId="LiveId" clId="{953238F3-06D9-47B0-9170-D380553FA944}" dt="2021-03-22T18:54:56.421" v="22" actId="47"/>
        <pc:sldMkLst>
          <pc:docMk/>
          <pc:sldMk cId="1333626419" sldId="280"/>
        </pc:sldMkLst>
        <pc:picChg chg="add del">
          <ac:chgData name="karina masias allendes" userId="b41b5456bbe18fbe" providerId="LiveId" clId="{953238F3-06D9-47B0-9170-D380553FA944}" dt="2021-03-22T18:54:21.383" v="15"/>
          <ac:picMkLst>
            <pc:docMk/>
            <pc:sldMk cId="1333626419" sldId="280"/>
            <ac:picMk id="2" creationId="{FCB299E7-1E5D-4498-87F0-37485C089829}"/>
          </ac:picMkLst>
        </pc:picChg>
      </pc:sldChg>
      <pc:sldChg chg="addSp delSp modSp add mod setBg">
        <pc:chgData name="karina masias allendes" userId="b41b5456bbe18fbe" providerId="LiveId" clId="{953238F3-06D9-47B0-9170-D380553FA944}" dt="2021-03-22T18:54:51.360" v="21" actId="26606"/>
        <pc:sldMkLst>
          <pc:docMk/>
          <pc:sldMk cId="0" sldId="302"/>
        </pc:sldMkLst>
        <pc:spChg chg="mod ord">
          <ac:chgData name="karina masias allendes" userId="b41b5456bbe18fbe" providerId="LiveId" clId="{953238F3-06D9-47B0-9170-D380553FA944}" dt="2021-03-22T18:54:51.360" v="21" actId="26606"/>
          <ac:spMkLst>
            <pc:docMk/>
            <pc:sldMk cId="0" sldId="302"/>
            <ac:spMk id="6" creationId="{479E2A4C-8A3A-425E-B04A-AB3B58601C21}"/>
          </ac:spMkLst>
        </pc:spChg>
        <pc:spChg chg="mod">
          <ac:chgData name="karina masias allendes" userId="b41b5456bbe18fbe" providerId="LiveId" clId="{953238F3-06D9-47B0-9170-D380553FA944}" dt="2021-03-22T18:54:51.360" v="21" actId="26606"/>
          <ac:spMkLst>
            <pc:docMk/>
            <pc:sldMk cId="0" sldId="302"/>
            <ac:spMk id="7" creationId="{810F55EB-26F2-4AFC-935C-ADD7A4B4E5EF}"/>
          </ac:spMkLst>
        </pc:spChg>
        <pc:spChg chg="add del">
          <ac:chgData name="karina masias allendes" userId="b41b5456bbe18fbe" providerId="LiveId" clId="{953238F3-06D9-47B0-9170-D380553FA944}" dt="2021-03-22T18:54:51.345" v="20" actId="26606"/>
          <ac:spMkLst>
            <pc:docMk/>
            <pc:sldMk cId="0" sldId="302"/>
            <ac:spMk id="13" creationId="{2B566528-1B12-4246-9431-5C2D7D081168}"/>
          </ac:spMkLst>
        </pc:spChg>
        <pc:spChg chg="add del">
          <ac:chgData name="karina masias allendes" userId="b41b5456bbe18fbe" providerId="LiveId" clId="{953238F3-06D9-47B0-9170-D380553FA944}" dt="2021-03-22T18:54:51.345" v="20" actId="26606"/>
          <ac:spMkLst>
            <pc:docMk/>
            <pc:sldMk cId="0" sldId="302"/>
            <ac:spMk id="15" creationId="{D3F51FEB-38FB-4F6C-9F7B-2F2AFAB65463}"/>
          </ac:spMkLst>
        </pc:spChg>
        <pc:spChg chg="add del">
          <ac:chgData name="karina masias allendes" userId="b41b5456bbe18fbe" providerId="LiveId" clId="{953238F3-06D9-47B0-9170-D380553FA944}" dt="2021-03-22T18:54:51.345" v="20" actId="26606"/>
          <ac:spMkLst>
            <pc:docMk/>
            <pc:sldMk cId="0" sldId="302"/>
            <ac:spMk id="17" creationId="{1E547BA6-BAE0-43BB-A7CA-60F69CE252F0}"/>
          </ac:spMkLst>
        </pc:spChg>
        <pc:grpChg chg="add del">
          <ac:chgData name="karina masias allendes" userId="b41b5456bbe18fbe" providerId="LiveId" clId="{953238F3-06D9-47B0-9170-D380553FA944}" dt="2021-03-22T18:54:51.345" v="20" actId="26606"/>
          <ac:grpSpMkLst>
            <pc:docMk/>
            <pc:sldMk cId="0" sldId="302"/>
            <ac:grpSpMk id="19" creationId="{912209CB-3E4C-43AE-B507-08269FAE89F5}"/>
          </ac:grpSpMkLst>
        </pc:grpChg>
        <pc:picChg chg="mod">
          <ac:chgData name="karina masias allendes" userId="b41b5456bbe18fbe" providerId="LiveId" clId="{953238F3-06D9-47B0-9170-D380553FA944}" dt="2021-03-22T18:54:51.360" v="21" actId="26606"/>
          <ac:picMkLst>
            <pc:docMk/>
            <pc:sldMk cId="0" sldId="302"/>
            <ac:picMk id="8" creationId="{F4E6F04B-84B5-48CD-926C-578406EAEC72}"/>
          </ac:picMkLst>
        </pc:picChg>
        <pc:cxnChg chg="add">
          <ac:chgData name="karina masias allendes" userId="b41b5456bbe18fbe" providerId="LiveId" clId="{953238F3-06D9-47B0-9170-D380553FA944}" dt="2021-03-22T18:54:51.360" v="21" actId="26606"/>
          <ac:cxnSpMkLst>
            <pc:docMk/>
            <pc:sldMk cId="0" sldId="302"/>
            <ac:cxnSpMk id="23" creationId="{A7F400EE-A8A5-48AF-B4D6-291B52C6F0B0}"/>
          </ac:cxnSpMkLst>
        </pc:cxnChg>
      </pc:sldChg>
      <pc:sldChg chg="modSp new del mod">
        <pc:chgData name="karina masias allendes" userId="b41b5456bbe18fbe" providerId="LiveId" clId="{953238F3-06D9-47B0-9170-D380553FA944}" dt="2021-03-23T22:02:28.674" v="33" actId="2696"/>
        <pc:sldMkLst>
          <pc:docMk/>
          <pc:sldMk cId="2435233795" sldId="303"/>
        </pc:sldMkLst>
        <pc:spChg chg="mod">
          <ac:chgData name="karina masias allendes" userId="b41b5456bbe18fbe" providerId="LiveId" clId="{953238F3-06D9-47B0-9170-D380553FA944}" dt="2021-03-23T22:01:09.296" v="32" actId="20577"/>
          <ac:spMkLst>
            <pc:docMk/>
            <pc:sldMk cId="2435233795" sldId="303"/>
            <ac:spMk id="2" creationId="{7CB65537-1D64-44B8-A510-FBAC96AA8FA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D9CB8F-0640-4B1E-A94A-EF962C0688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500F239-BE85-4D81-A762-FFD90B06B6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7AA0C1-3C34-4DF5-9D33-66FDA461C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6F7C-FCCF-4C1C-B3B5-2F130187E968}" type="datetimeFigureOut">
              <a:rPr lang="es-CL" smtClean="0"/>
              <a:t>23-03-2021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8CA0A7-941A-4F40-9B1D-C0A39F0CD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07F0BB-023C-45C2-8A39-8693C01F1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96006-A77D-4B5A-BFAB-94087EA25E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5534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CB8494-BBA1-487E-9EBB-8D5A90647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ABF24DC-3EE9-4FB3-9868-C9B9EFCF71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85607C3-617B-4660-B2E6-07F3D0E7E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6F7C-FCCF-4C1C-B3B5-2F130187E968}" type="datetimeFigureOut">
              <a:rPr lang="es-CL" smtClean="0"/>
              <a:t>23-03-2021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1E6401-CF5F-47E9-9C34-AA05D8695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2DF8DC-93B3-4215-83FC-3A39DE52F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96006-A77D-4B5A-BFAB-94087EA25E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8269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96AC11A-2A30-4AA3-BD49-E8ACEA9F96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FB8A668-2BA0-425C-A958-8DADD04C5A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849707-FE8B-455C-BE0B-3812C1E09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6F7C-FCCF-4C1C-B3B5-2F130187E968}" type="datetimeFigureOut">
              <a:rPr lang="es-CL" smtClean="0"/>
              <a:t>23-03-2021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DB4279-1E9D-4B40-8CDC-7E4C3B012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4FA221-4F6E-4277-BBEB-FA6095988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96006-A77D-4B5A-BFAB-94087EA25E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6523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E92510-852F-4170-9658-38C2743E7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0327BB-0782-443F-8CC8-8D958C3947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3C13921-B4AB-454F-8DD7-B3CFA10AE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6F7C-FCCF-4C1C-B3B5-2F130187E968}" type="datetimeFigureOut">
              <a:rPr lang="es-CL" smtClean="0"/>
              <a:t>23-03-2021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03FA60-161F-429D-BFDB-5520F9251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1275BAD-15E7-480E-B564-1CF6DCEB6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96006-A77D-4B5A-BFAB-94087EA25E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3137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1911E0-39A5-4B2C-B9FE-BE78E337E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20DC3DA-7FEC-4E56-BAA4-3C442ECDF4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FF3A6D-A97D-40A6-8ED3-4AFAF84E2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6F7C-FCCF-4C1C-B3B5-2F130187E968}" type="datetimeFigureOut">
              <a:rPr lang="es-CL" smtClean="0"/>
              <a:t>23-03-2021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AD10DF-F748-4AD6-B186-3AE9C6AC1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DBA8AB-9D59-4B52-8852-05B257CB4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96006-A77D-4B5A-BFAB-94087EA25E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880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73AE24-B70F-434F-AA27-285935FA8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DA7BEF-9356-4224-A526-0CBA7F8483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8E72325-419D-40DB-908C-1554C8FFED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C8D7458-6ACF-4F73-A463-2EAE50350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6F7C-FCCF-4C1C-B3B5-2F130187E968}" type="datetimeFigureOut">
              <a:rPr lang="es-CL" smtClean="0"/>
              <a:t>23-03-2021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B1EEF8E-0C18-4214-99A1-D089F3B9F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85CF2E8-858A-49C7-959D-41FAF83AE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96006-A77D-4B5A-BFAB-94087EA25E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3328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A1E2BC-6CAC-4087-A658-995565294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9B9E080-D158-440A-84A7-0BD9CAF7C4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BD4BCF9-55AA-476F-8B56-B280138F7C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EAC77DA-AFBD-4C16-B58E-F821644006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200BEC5-3348-4BB2-A5E7-4B37517F51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78EE51B-EE21-453A-82DC-0DED90AEB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6F7C-FCCF-4C1C-B3B5-2F130187E968}" type="datetimeFigureOut">
              <a:rPr lang="es-CL" smtClean="0"/>
              <a:t>23-03-2021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7323ABB-5639-4DFC-A871-C649D5C4C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7376CE2-2374-4002-98F8-6D760C624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96006-A77D-4B5A-BFAB-94087EA25E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3858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F891C7-E7A9-458C-B86E-F366E5756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A9F109A-15C2-4370-822B-E45AB52B6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6F7C-FCCF-4C1C-B3B5-2F130187E968}" type="datetimeFigureOut">
              <a:rPr lang="es-CL" smtClean="0"/>
              <a:t>23-03-2021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8E71F0C-12F4-4C2E-84E0-8F26AFBA5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CB0CB9B-7E0E-4B8C-83B3-B1356BB55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96006-A77D-4B5A-BFAB-94087EA25E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533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4309B2E-D5D0-4704-9D88-85679DDCD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6F7C-FCCF-4C1C-B3B5-2F130187E968}" type="datetimeFigureOut">
              <a:rPr lang="es-CL" smtClean="0"/>
              <a:t>23-03-2021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F7B961E-1F16-4EF2-87D4-49AED4F97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60B7279-F81A-4F50-8819-BA21861D3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96006-A77D-4B5A-BFAB-94087EA25E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7923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0BBFF1-E085-4BA9-A1D8-5FF8444F7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B90634F-90D7-4C27-AE7B-EF22F8977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760F6A0-E527-4822-9921-C5ADF1522B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3B9553F-5CC3-434E-9BF6-2C2D7212A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6F7C-FCCF-4C1C-B3B5-2F130187E968}" type="datetimeFigureOut">
              <a:rPr lang="es-CL" smtClean="0"/>
              <a:t>23-03-2021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4BEC72C-2F27-47A0-B4D3-4785D378C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AE2A52A-9061-470E-90E9-3337F99B9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96006-A77D-4B5A-BFAB-94087EA25E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2382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E272BD-AF01-4302-91C1-3A0C8B6CF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6B3D2A8-E0B8-47AE-A2F5-AB51A8EE79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6C867F8-230D-4F57-99BA-705257AB81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C237091-FBC0-4E69-9754-6E1EBB436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6F7C-FCCF-4C1C-B3B5-2F130187E968}" type="datetimeFigureOut">
              <a:rPr lang="es-CL" smtClean="0"/>
              <a:t>23-03-2021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28E0BF1-52D2-4B32-BB57-CEF9B4486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5F94A04-F4F0-4FCE-992B-E39021969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96006-A77D-4B5A-BFAB-94087EA25E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5214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0949B3C-3A9F-4F28-A98E-246226A87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D40CBF-3247-4B27-818F-074086EB2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3F7277B-7DA4-403B-AE26-AD609981E0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26F7C-FCCF-4C1C-B3B5-2F130187E968}" type="datetimeFigureOut">
              <a:rPr lang="es-CL" smtClean="0"/>
              <a:t>23-03-2021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AAAB4C-E5B4-4CB3-81FD-E641064E16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ED57EEF-F3E9-4013-8DD9-A650F3669C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96006-A77D-4B5A-BFAB-94087EA25E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5559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6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8056"/>
            <a:ext cx="1920339" cy="2894124"/>
          </a:xfrm>
          <a:prstGeom prst="rect">
            <a:avLst/>
          </a:prstGeom>
          <a:solidFill>
            <a:srgbClr val="394754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4" name="Rectangle 8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3515821"/>
            <a:ext cx="1920338" cy="2883258"/>
          </a:xfrm>
          <a:prstGeom prst="rect">
            <a:avLst/>
          </a:prstGeom>
          <a:solidFill>
            <a:schemeClr val="accent5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2" name="Imagen 1" descr="Interfaz de usuario gráfica&#10;&#10;Descripción generada automáticamente">
            <a:extLst>
              <a:ext uri="{FF2B5EF4-FFF2-40B4-BE49-F238E27FC236}">
                <a16:creationId xmlns:a16="http://schemas.microsoft.com/office/drawing/2014/main" id="{2FCAB09E-1B9F-4960-95BB-554A8354B9C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611" r="-2" b="933"/>
          <a:stretch/>
        </p:blipFill>
        <p:spPr>
          <a:xfrm>
            <a:off x="2551176" y="448056"/>
            <a:ext cx="9180576" cy="5952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677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12">
            <a:extLst>
              <a:ext uri="{FF2B5EF4-FFF2-40B4-BE49-F238E27FC236}">
                <a16:creationId xmlns:a16="http://schemas.microsoft.com/office/drawing/2014/main" id="{AA7D6086-93FC-42B5-8487-0DD73249B7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6501" y="3933826"/>
            <a:ext cx="2016125" cy="574675"/>
          </a:xfrm>
          <a:prstGeom prst="flowChartTerminator">
            <a:avLst/>
          </a:prstGeom>
          <a:solidFill>
            <a:schemeClr val="accent4">
              <a:alpha val="2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MX" altLang="es-CL"/>
          </a:p>
        </p:txBody>
      </p:sp>
      <p:sp>
        <p:nvSpPr>
          <p:cNvPr id="9219" name="AutoShape 13">
            <a:extLst>
              <a:ext uri="{FF2B5EF4-FFF2-40B4-BE49-F238E27FC236}">
                <a16:creationId xmlns:a16="http://schemas.microsoft.com/office/drawing/2014/main" id="{F23D1BCF-9CB3-4D2A-9E28-75A9135303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6500" y="4652963"/>
            <a:ext cx="1943100" cy="647700"/>
          </a:xfrm>
          <a:prstGeom prst="flowChartTerminator">
            <a:avLst/>
          </a:prstGeom>
          <a:solidFill>
            <a:schemeClr val="accent4">
              <a:alpha val="2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MX" altLang="es-CL"/>
          </a:p>
        </p:txBody>
      </p:sp>
      <p:sp>
        <p:nvSpPr>
          <p:cNvPr id="9220" name="AutoShape 14">
            <a:extLst>
              <a:ext uri="{FF2B5EF4-FFF2-40B4-BE49-F238E27FC236}">
                <a16:creationId xmlns:a16="http://schemas.microsoft.com/office/drawing/2014/main" id="{F8A22150-891E-42D0-8AE9-88D5F8FA35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9513" y="5516564"/>
            <a:ext cx="5040312" cy="649287"/>
          </a:xfrm>
          <a:prstGeom prst="flowChartTerminator">
            <a:avLst/>
          </a:prstGeom>
          <a:solidFill>
            <a:schemeClr val="accent4">
              <a:alpha val="2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MX" altLang="es-CL"/>
          </a:p>
        </p:txBody>
      </p:sp>
      <p:sp>
        <p:nvSpPr>
          <p:cNvPr id="9221" name="AutoShape 4">
            <a:extLst>
              <a:ext uri="{FF2B5EF4-FFF2-40B4-BE49-F238E27FC236}">
                <a16:creationId xmlns:a16="http://schemas.microsoft.com/office/drawing/2014/main" id="{0A926679-C146-400E-A53E-6ABD8E3ECB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6414" y="620713"/>
            <a:ext cx="7920037" cy="1079500"/>
          </a:xfrm>
          <a:prstGeom prst="homePlate">
            <a:avLst>
              <a:gd name="adj" fmla="val 56622"/>
            </a:avLst>
          </a:prstGeom>
          <a:solidFill>
            <a:schemeClr val="accent4">
              <a:alpha val="50195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MX" altLang="es-CL"/>
          </a:p>
        </p:txBody>
      </p:sp>
      <p:sp>
        <p:nvSpPr>
          <p:cNvPr id="9222" name="Rectangle 5">
            <a:extLst>
              <a:ext uri="{FF2B5EF4-FFF2-40B4-BE49-F238E27FC236}">
                <a16:creationId xmlns:a16="http://schemas.microsoft.com/office/drawing/2014/main" id="{058E7670-070A-4F2D-AF64-001663BFB7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54927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s-CL" sz="4800" dirty="0">
                <a:solidFill>
                  <a:schemeClr val="bg1"/>
                </a:solidFill>
                <a:latin typeface="Century Gothic" panose="020B0502020202020204" pitchFamily="34" charset="0"/>
              </a:rPr>
              <a:t>  </a:t>
            </a:r>
            <a:r>
              <a:rPr lang="es-ES" altLang="es-CL" sz="4800" dirty="0">
                <a:latin typeface="Century Gothic" panose="020B0502020202020204" pitchFamily="34" charset="0"/>
              </a:rPr>
              <a:t>El mensaje televisivo</a:t>
            </a:r>
          </a:p>
        </p:txBody>
      </p:sp>
      <p:sp>
        <p:nvSpPr>
          <p:cNvPr id="9223" name="Rectangle 6">
            <a:extLst>
              <a:ext uri="{FF2B5EF4-FFF2-40B4-BE49-F238E27FC236}">
                <a16:creationId xmlns:a16="http://schemas.microsoft.com/office/drawing/2014/main" id="{6454A751-F78B-401F-BB93-D647C59A07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9901" y="215900"/>
            <a:ext cx="8748713" cy="6453188"/>
          </a:xfrm>
          <a:prstGeom prst="rect">
            <a:avLst/>
          </a:prstGeom>
          <a:noFill/>
          <a:ln w="38100" cap="rnd">
            <a:solidFill>
              <a:srgbClr val="003366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MX" altLang="es-CL"/>
          </a:p>
        </p:txBody>
      </p:sp>
      <p:sp>
        <p:nvSpPr>
          <p:cNvPr id="9224" name="Text Box 7">
            <a:extLst>
              <a:ext uri="{FF2B5EF4-FFF2-40B4-BE49-F238E27FC236}">
                <a16:creationId xmlns:a16="http://schemas.microsoft.com/office/drawing/2014/main" id="{DDBB61DD-8287-4B32-879B-A5F18187D4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7350" y="2133601"/>
            <a:ext cx="597693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S" altLang="es-CL" sz="2400" dirty="0">
                <a:latin typeface="Century Gothic" panose="020B0502020202020204" pitchFamily="34" charset="0"/>
              </a:rPr>
              <a:t>Recursos para hacer más efectiva la comunicación e información</a:t>
            </a:r>
          </a:p>
        </p:txBody>
      </p:sp>
      <p:sp>
        <p:nvSpPr>
          <p:cNvPr id="9225" name="Text Box 8">
            <a:extLst>
              <a:ext uri="{FF2B5EF4-FFF2-40B4-BE49-F238E27FC236}">
                <a16:creationId xmlns:a16="http://schemas.microsoft.com/office/drawing/2014/main" id="{0B1B8400-D49E-4E45-8703-9D5AEE963A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3838" y="3954463"/>
            <a:ext cx="15287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s-CL" sz="2800" b="1" dirty="0">
                <a:solidFill>
                  <a:srgbClr val="FFCC00"/>
                </a:solidFill>
                <a:latin typeface="Century Gothic" panose="020B0502020202020204" pitchFamily="34" charset="0"/>
              </a:rPr>
              <a:t>Imagen</a:t>
            </a:r>
          </a:p>
        </p:txBody>
      </p:sp>
      <p:sp>
        <p:nvSpPr>
          <p:cNvPr id="9226" name="Text Box 9">
            <a:extLst>
              <a:ext uri="{FF2B5EF4-FFF2-40B4-BE49-F238E27FC236}">
                <a16:creationId xmlns:a16="http://schemas.microsoft.com/office/drawing/2014/main" id="{385C6F0A-EB54-4CAD-B5FA-18D8AE7B54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2401" y="4721226"/>
            <a:ext cx="15224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s-CL" sz="2800" b="1">
                <a:solidFill>
                  <a:srgbClr val="FFCC00"/>
                </a:solidFill>
                <a:latin typeface="Century Gothic" panose="020B0502020202020204" pitchFamily="34" charset="0"/>
              </a:rPr>
              <a:t>Palabra</a:t>
            </a:r>
          </a:p>
        </p:txBody>
      </p:sp>
      <p:sp>
        <p:nvSpPr>
          <p:cNvPr id="9227" name="Text Box 10">
            <a:extLst>
              <a:ext uri="{FF2B5EF4-FFF2-40B4-BE49-F238E27FC236}">
                <a16:creationId xmlns:a16="http://schemas.microsoft.com/office/drawing/2014/main" id="{AD1DFBC2-FD46-4FBD-8127-87E19F4040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9875" y="5573713"/>
            <a:ext cx="46799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s-CL" sz="2800" b="1">
                <a:solidFill>
                  <a:srgbClr val="FFCC00"/>
                </a:solidFill>
                <a:latin typeface="Century Gothic" panose="020B0502020202020204" pitchFamily="34" charset="0"/>
              </a:rPr>
              <a:t>Música y efectos sonoros</a:t>
            </a:r>
          </a:p>
        </p:txBody>
      </p:sp>
      <p:sp>
        <p:nvSpPr>
          <p:cNvPr id="9228" name="AutoShape 11">
            <a:extLst>
              <a:ext uri="{FF2B5EF4-FFF2-40B4-BE49-F238E27FC236}">
                <a16:creationId xmlns:a16="http://schemas.microsoft.com/office/drawing/2014/main" id="{D7F4A018-7CC4-49BF-A0F0-4835FFAAFFE9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2855914" y="1989138"/>
            <a:ext cx="6192837" cy="1871662"/>
          </a:xfrm>
          <a:prstGeom prst="upArrowCallout">
            <a:avLst>
              <a:gd name="adj1" fmla="val 14614"/>
              <a:gd name="adj2" fmla="val 21706"/>
              <a:gd name="adj3" fmla="val 28356"/>
              <a:gd name="adj4" fmla="val 58218"/>
            </a:avLst>
          </a:prstGeom>
          <a:noFill/>
          <a:ln w="38100" cap="rnd">
            <a:solidFill>
              <a:srgbClr val="003366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MX" altLang="es-CL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2F687420-BEB4-45CD-8226-339BE553B8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75CF61B-8CF0-439D-89E4-EC002C9EB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4" y="525982"/>
            <a:ext cx="4282983" cy="120036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/>
              <a:t>El Mensaje Televisivo.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169CC832-2974-4E8D-90ED-3E2941BA7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6533" y="1944913"/>
            <a:ext cx="40233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91E33D6-A0D3-489E-98BF-A0DD0CA12E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5066" y="2031101"/>
            <a:ext cx="4282984" cy="35119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400" u="sng" dirty="0"/>
              <a:t>La imagen</a:t>
            </a:r>
          </a:p>
          <a:p>
            <a:endParaRPr lang="en-US" sz="1700" u="sng" dirty="0"/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altLang="es-CL" sz="1700" dirty="0"/>
              <a:t>La </a:t>
            </a:r>
            <a:r>
              <a:rPr lang="en-US" altLang="es-CL" sz="1700" dirty="0" err="1"/>
              <a:t>utilización</a:t>
            </a:r>
            <a:r>
              <a:rPr lang="en-US" altLang="es-CL" sz="1700" dirty="0"/>
              <a:t> de la imagen es fundamental para </a:t>
            </a:r>
            <a:r>
              <a:rPr lang="en-US" altLang="es-CL" sz="1700" dirty="0" err="1"/>
              <a:t>completar</a:t>
            </a:r>
            <a:r>
              <a:rPr lang="en-US" altLang="es-CL" sz="1700" dirty="0"/>
              <a:t> la </a:t>
            </a:r>
            <a:r>
              <a:rPr lang="en-US" altLang="es-CL" sz="1700" dirty="0" err="1"/>
              <a:t>información</a:t>
            </a:r>
            <a:r>
              <a:rPr lang="en-US" altLang="es-CL" sz="1700" dirty="0"/>
              <a:t> </a:t>
            </a:r>
            <a:r>
              <a:rPr lang="en-US" altLang="es-CL" sz="1700" dirty="0" err="1"/>
              <a:t>periodística</a:t>
            </a:r>
            <a:r>
              <a:rPr lang="en-US" altLang="es-CL" sz="1700" dirty="0"/>
              <a:t> </a:t>
            </a:r>
            <a:r>
              <a:rPr lang="en-US" altLang="es-CL" sz="1700" dirty="0" err="1"/>
              <a:t>entregada</a:t>
            </a:r>
            <a:r>
              <a:rPr lang="en-US" altLang="es-CL" sz="1700" dirty="0"/>
              <a:t>, </a:t>
            </a:r>
            <a:r>
              <a:rPr lang="en-US" altLang="es-CL" sz="1700" dirty="0" err="1"/>
              <a:t>pues</a:t>
            </a:r>
            <a:r>
              <a:rPr lang="en-US" altLang="es-CL" sz="1700" dirty="0"/>
              <a:t> le da </a:t>
            </a:r>
            <a:r>
              <a:rPr lang="en-US" altLang="es-CL" sz="1700" dirty="0" err="1"/>
              <a:t>credibilidad</a:t>
            </a:r>
            <a:r>
              <a:rPr lang="en-US" altLang="es-CL" sz="1700" dirty="0"/>
              <a:t> al </a:t>
            </a:r>
            <a:r>
              <a:rPr lang="en-US" altLang="es-CL" sz="1700" dirty="0" err="1"/>
              <a:t>mostrar</a:t>
            </a:r>
            <a:r>
              <a:rPr lang="en-US" altLang="es-CL" sz="1700" dirty="0"/>
              <a:t> los </a:t>
            </a:r>
            <a:r>
              <a:rPr lang="en-US" altLang="es-CL" sz="1700" dirty="0" err="1"/>
              <a:t>momentos</a:t>
            </a:r>
            <a:r>
              <a:rPr lang="en-US" altLang="es-CL" sz="1700" dirty="0"/>
              <a:t> </a:t>
            </a:r>
            <a:r>
              <a:rPr lang="en-US" altLang="es-CL" sz="1700" dirty="0" err="1"/>
              <a:t>precisos</a:t>
            </a:r>
            <a:r>
              <a:rPr lang="en-US" altLang="es-CL" sz="1700" dirty="0"/>
              <a:t> </a:t>
            </a:r>
            <a:r>
              <a:rPr lang="en-US" altLang="es-CL" sz="1700" dirty="0" err="1"/>
              <a:t>en</a:t>
            </a:r>
            <a:r>
              <a:rPr lang="en-US" altLang="es-CL" sz="1700" dirty="0"/>
              <a:t> que </a:t>
            </a:r>
            <a:r>
              <a:rPr lang="en-US" altLang="es-CL" sz="1700" dirty="0" err="1"/>
              <a:t>ocurren</a:t>
            </a:r>
            <a:r>
              <a:rPr lang="en-US" altLang="es-CL" sz="1700" dirty="0"/>
              <a:t> los </a:t>
            </a:r>
            <a:r>
              <a:rPr lang="en-US" altLang="es-CL" sz="1700" dirty="0" err="1"/>
              <a:t>hechos</a:t>
            </a:r>
            <a:r>
              <a:rPr lang="en-US" altLang="es-CL" sz="1700" dirty="0"/>
              <a:t> </a:t>
            </a:r>
            <a:r>
              <a:rPr lang="en-US" altLang="es-CL" sz="1700" dirty="0" err="1"/>
              <a:t>como</a:t>
            </a:r>
            <a:r>
              <a:rPr lang="en-US" altLang="es-CL" sz="1700" dirty="0"/>
              <a:t> </a:t>
            </a:r>
            <a:r>
              <a:rPr lang="en-US" altLang="es-CL" sz="1700" dirty="0" err="1"/>
              <a:t>también</a:t>
            </a:r>
            <a:r>
              <a:rPr lang="en-US" altLang="es-CL" sz="1700" dirty="0"/>
              <a:t> </a:t>
            </a:r>
            <a:r>
              <a:rPr lang="en-US" altLang="es-CL" sz="1700" dirty="0" err="1"/>
              <a:t>cierta</a:t>
            </a:r>
            <a:r>
              <a:rPr lang="en-US" altLang="es-CL" sz="1700" dirty="0"/>
              <a:t> </a:t>
            </a:r>
            <a:r>
              <a:rPr lang="en-US" altLang="es-CL" sz="1700" dirty="0" err="1"/>
              <a:t>dramatización</a:t>
            </a:r>
            <a:r>
              <a:rPr lang="en-US" altLang="es-CL" sz="1700" dirty="0"/>
              <a:t>, que </a:t>
            </a:r>
            <a:r>
              <a:rPr lang="en-US" altLang="es-CL" sz="1700" dirty="0" err="1"/>
              <a:t>provoca</a:t>
            </a:r>
            <a:r>
              <a:rPr lang="en-US" altLang="es-CL" sz="1700" dirty="0"/>
              <a:t> </a:t>
            </a:r>
            <a:r>
              <a:rPr lang="en-US" altLang="es-CL" sz="1700" dirty="0" err="1"/>
              <a:t>en</a:t>
            </a:r>
            <a:r>
              <a:rPr lang="en-US" altLang="es-CL" sz="1700" dirty="0"/>
              <a:t> el </a:t>
            </a:r>
            <a:r>
              <a:rPr lang="en-US" altLang="es-CL" sz="1700" dirty="0" err="1"/>
              <a:t>televidente</a:t>
            </a:r>
            <a:r>
              <a:rPr lang="en-US" altLang="es-CL" sz="1700" dirty="0"/>
              <a:t> una </a:t>
            </a:r>
            <a:r>
              <a:rPr lang="en-US" altLang="es-CL" sz="1700" dirty="0" err="1"/>
              <a:t>reacción</a:t>
            </a:r>
            <a:r>
              <a:rPr lang="en-US" altLang="es-CL" sz="1700" dirty="0"/>
              <a:t> social y personal </a:t>
            </a:r>
            <a:r>
              <a:rPr lang="en-US" altLang="es-CL" sz="1700" dirty="0" err="1"/>
              <a:t>frente</a:t>
            </a:r>
            <a:r>
              <a:rPr lang="en-US" altLang="es-CL" sz="1700" dirty="0"/>
              <a:t> a lo que </a:t>
            </a:r>
            <a:r>
              <a:rPr lang="en-US" altLang="es-CL" sz="1700" dirty="0" err="1"/>
              <a:t>está</a:t>
            </a:r>
            <a:r>
              <a:rPr lang="en-US" altLang="es-CL" sz="1700" dirty="0"/>
              <a:t> </a:t>
            </a:r>
            <a:r>
              <a:rPr lang="en-US" altLang="es-CL" sz="1700" dirty="0" err="1"/>
              <a:t>viendo</a:t>
            </a:r>
            <a:r>
              <a:rPr lang="en-US" altLang="es-CL" sz="1700" dirty="0"/>
              <a:t>. </a:t>
            </a:r>
            <a:r>
              <a:rPr lang="en-US" altLang="es-CL" sz="1700" dirty="0" err="1"/>
              <a:t>Debido</a:t>
            </a:r>
            <a:r>
              <a:rPr lang="en-US" altLang="es-CL" sz="1700" dirty="0"/>
              <a:t> a </a:t>
            </a:r>
            <a:r>
              <a:rPr lang="en-US" altLang="es-CL" sz="1700" dirty="0" err="1"/>
              <a:t>esto</a:t>
            </a:r>
            <a:r>
              <a:rPr lang="en-US" altLang="es-CL" sz="1700" dirty="0"/>
              <a:t>, </a:t>
            </a:r>
            <a:r>
              <a:rPr lang="en-US" altLang="es-CL" sz="1700" dirty="0" err="1"/>
              <a:t>muchas</a:t>
            </a:r>
            <a:r>
              <a:rPr lang="en-US" altLang="es-CL" sz="1700" dirty="0"/>
              <a:t> </a:t>
            </a:r>
            <a:r>
              <a:rPr lang="en-US" altLang="es-CL" sz="1700" dirty="0" err="1"/>
              <a:t>veces</a:t>
            </a:r>
            <a:r>
              <a:rPr lang="en-US" altLang="es-CL" sz="1700" dirty="0"/>
              <a:t> las </a:t>
            </a:r>
            <a:r>
              <a:rPr lang="en-US" altLang="es-CL" sz="1700" dirty="0" err="1"/>
              <a:t>imágenes</a:t>
            </a:r>
            <a:r>
              <a:rPr lang="en-US" altLang="es-CL" sz="1700" dirty="0"/>
              <a:t> </a:t>
            </a:r>
            <a:r>
              <a:rPr lang="en-US" altLang="es-CL" sz="1700" dirty="0" err="1"/>
              <a:t>pueden</a:t>
            </a:r>
            <a:r>
              <a:rPr lang="en-US" altLang="es-CL" sz="1700" dirty="0"/>
              <a:t> ser </a:t>
            </a:r>
            <a:r>
              <a:rPr lang="en-US" altLang="es-CL" sz="1700" dirty="0" err="1"/>
              <a:t>más</a:t>
            </a:r>
            <a:r>
              <a:rPr lang="en-US" altLang="es-CL" sz="1700" dirty="0"/>
              <a:t> </a:t>
            </a:r>
            <a:r>
              <a:rPr lang="en-US" altLang="es-CL" sz="1700" dirty="0" err="1"/>
              <a:t>importantes</a:t>
            </a:r>
            <a:r>
              <a:rPr lang="en-US" altLang="es-CL" sz="1700" dirty="0"/>
              <a:t> que el </a:t>
            </a:r>
            <a:r>
              <a:rPr lang="en-US" altLang="es-CL" sz="1700" dirty="0" err="1"/>
              <a:t>lenguaje</a:t>
            </a:r>
            <a:r>
              <a:rPr lang="en-US" altLang="es-CL" sz="1700" dirty="0"/>
              <a:t> verbal que </a:t>
            </a:r>
            <a:r>
              <a:rPr lang="en-US" altLang="es-CL" sz="1700" dirty="0" err="1"/>
              <a:t>informa</a:t>
            </a:r>
            <a:r>
              <a:rPr lang="en-US" altLang="es-CL" sz="1700" dirty="0"/>
              <a:t> y describe los </a:t>
            </a:r>
            <a:r>
              <a:rPr lang="en-US" altLang="es-CL" sz="1700" dirty="0" err="1"/>
              <a:t>hechos</a:t>
            </a:r>
            <a:r>
              <a:rPr lang="en-US" altLang="es-CL" sz="1700" dirty="0"/>
              <a:t>.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sz="1700" u="sng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55222F96-971A-4F90-B841-6BAB416C7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25843" y="6053360"/>
            <a:ext cx="740664" cy="15412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08980754-6F4B-43C9-B9BE-127B6BED65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904923" y="215201"/>
            <a:ext cx="740664" cy="1183349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6793" y="354959"/>
            <a:ext cx="6184973" cy="59152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 descr="Photocall.TV: Cómo ver más de 1.000 canales de televisión online">
            <a:extLst>
              <a:ext uri="{FF2B5EF4-FFF2-40B4-BE49-F238E27FC236}">
                <a16:creationId xmlns:a16="http://schemas.microsoft.com/office/drawing/2014/main" id="{C74DF718-7DD7-4DA1-AD08-C1DCC6B2D5BC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28" r="14829" b="1"/>
          <a:stretch/>
        </p:blipFill>
        <p:spPr bwMode="auto">
          <a:xfrm>
            <a:off x="5987738" y="650494"/>
            <a:ext cx="5628018" cy="5324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38876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C14DE49-A506-4406-839E-F20CBBDBB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/>
              <a:t>El mensaje televisivo</a:t>
            </a: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130DA8-EF7E-4F04-9276-2000EFC22D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0719" y="2330505"/>
            <a:ext cx="4559425" cy="39795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s-CL" sz="1900" b="1" dirty="0" err="1"/>
              <a:t>Conciso</a:t>
            </a:r>
            <a:r>
              <a:rPr lang="en-US" altLang="es-CL" sz="1900" b="1" dirty="0"/>
              <a:t>: </a:t>
            </a:r>
            <a:r>
              <a:rPr lang="en-US" altLang="es-CL" sz="1900" dirty="0" err="1"/>
              <a:t>entregar</a:t>
            </a:r>
            <a:r>
              <a:rPr lang="en-US" altLang="es-CL" sz="1900" dirty="0"/>
              <a:t> </a:t>
            </a:r>
            <a:r>
              <a:rPr lang="en-US" altLang="es-CL" sz="1900" dirty="0" err="1"/>
              <a:t>información</a:t>
            </a:r>
            <a:r>
              <a:rPr lang="en-US" altLang="es-CL" sz="1900" dirty="0"/>
              <a:t> </a:t>
            </a:r>
            <a:r>
              <a:rPr lang="en-US" altLang="es-CL" sz="1900" dirty="0" err="1"/>
              <a:t>en</a:t>
            </a:r>
            <a:r>
              <a:rPr lang="en-US" altLang="es-CL" sz="1900" dirty="0"/>
              <a:t> </a:t>
            </a:r>
            <a:r>
              <a:rPr lang="en-US" altLang="es-CL" sz="1900" dirty="0" err="1"/>
              <a:t>pocas</a:t>
            </a:r>
            <a:r>
              <a:rPr lang="en-US" altLang="es-CL" sz="1900" dirty="0"/>
              <a:t> palabras, </a:t>
            </a:r>
            <a:r>
              <a:rPr lang="en-US" altLang="es-CL" sz="1900" dirty="0" err="1"/>
              <a:t>evitando</a:t>
            </a:r>
            <a:r>
              <a:rPr lang="en-US" altLang="es-CL" sz="1900" dirty="0"/>
              <a:t> </a:t>
            </a:r>
            <a:r>
              <a:rPr lang="en-US" altLang="es-CL" sz="1900" dirty="0" err="1"/>
              <a:t>reiteraciones</a:t>
            </a:r>
            <a:r>
              <a:rPr lang="en-US" altLang="es-CL" sz="1900" dirty="0"/>
              <a:t> </a:t>
            </a:r>
            <a:r>
              <a:rPr lang="en-US" altLang="es-CL" sz="1900" dirty="0" err="1"/>
              <a:t>innecesarias</a:t>
            </a:r>
            <a:r>
              <a:rPr lang="en-US" altLang="es-CL" sz="1900" dirty="0"/>
              <a:t>.</a:t>
            </a:r>
          </a:p>
          <a:p>
            <a:r>
              <a:rPr lang="en-US" altLang="es-CL" sz="1900" b="1" dirty="0"/>
              <a:t>Claro y </a:t>
            </a:r>
            <a:r>
              <a:rPr lang="en-US" altLang="es-CL" sz="1900" b="1" dirty="0" err="1"/>
              <a:t>preciso</a:t>
            </a:r>
            <a:r>
              <a:rPr lang="en-US" altLang="es-CL" sz="1900" b="1" dirty="0"/>
              <a:t>: </a:t>
            </a:r>
            <a:r>
              <a:rPr lang="en-US" altLang="es-CL" sz="1900" dirty="0"/>
              <a:t>debe ser de </a:t>
            </a:r>
            <a:r>
              <a:rPr lang="en-US" altLang="es-CL" sz="1900" dirty="0" err="1"/>
              <a:t>fácil</a:t>
            </a:r>
            <a:r>
              <a:rPr lang="en-US" altLang="es-CL" sz="1900" dirty="0"/>
              <a:t> </a:t>
            </a:r>
            <a:r>
              <a:rPr lang="en-US" altLang="es-CL" sz="1900" dirty="0" err="1"/>
              <a:t>comprensión</a:t>
            </a:r>
            <a:r>
              <a:rPr lang="en-US" altLang="es-CL" sz="1900" dirty="0"/>
              <a:t> para </a:t>
            </a:r>
            <a:r>
              <a:rPr lang="en-US" altLang="es-CL" sz="1900" dirty="0" err="1"/>
              <a:t>todo</a:t>
            </a:r>
            <a:r>
              <a:rPr lang="en-US" altLang="es-CL" sz="1900" dirty="0"/>
              <a:t> </a:t>
            </a:r>
            <a:r>
              <a:rPr lang="en-US" altLang="es-CL" sz="1900" dirty="0" err="1"/>
              <a:t>telespectador</a:t>
            </a:r>
            <a:r>
              <a:rPr lang="en-US" altLang="es-CL" sz="1900" dirty="0"/>
              <a:t>.</a:t>
            </a:r>
          </a:p>
          <a:p>
            <a:r>
              <a:rPr lang="en-US" altLang="es-CL" sz="1900" b="1" dirty="0"/>
              <a:t>Amplio: </a:t>
            </a:r>
            <a:r>
              <a:rPr lang="en-US" altLang="es-CL" sz="1900" dirty="0"/>
              <a:t>debe </a:t>
            </a:r>
            <a:r>
              <a:rPr lang="en-US" altLang="es-CL" sz="1900" dirty="0" err="1"/>
              <a:t>evitar</a:t>
            </a:r>
            <a:r>
              <a:rPr lang="en-US" altLang="es-CL" sz="1900" dirty="0"/>
              <a:t> el </a:t>
            </a:r>
            <a:r>
              <a:rPr lang="en-US" altLang="es-CL" sz="1900" dirty="0" err="1"/>
              <a:t>lenguaje</a:t>
            </a:r>
            <a:r>
              <a:rPr lang="en-US" altLang="es-CL" sz="1900" dirty="0"/>
              <a:t> </a:t>
            </a:r>
            <a:r>
              <a:rPr lang="en-US" altLang="es-CL" sz="1900" dirty="0" err="1"/>
              <a:t>muy</a:t>
            </a:r>
            <a:r>
              <a:rPr lang="en-US" altLang="es-CL" sz="1900" dirty="0"/>
              <a:t> </a:t>
            </a:r>
            <a:r>
              <a:rPr lang="en-US" altLang="es-CL" sz="1900" dirty="0" err="1"/>
              <a:t>especializado</a:t>
            </a:r>
            <a:r>
              <a:rPr lang="en-US" altLang="es-CL" sz="1900" dirty="0"/>
              <a:t>, </a:t>
            </a:r>
            <a:r>
              <a:rPr lang="en-US" altLang="es-CL" sz="1900" dirty="0" err="1"/>
              <a:t>pues</a:t>
            </a:r>
            <a:r>
              <a:rPr lang="en-US" altLang="es-CL" sz="1900" dirty="0"/>
              <a:t> los </a:t>
            </a:r>
            <a:r>
              <a:rPr lang="en-US" altLang="es-CL" sz="1900" dirty="0" err="1"/>
              <a:t>contenidos</a:t>
            </a:r>
            <a:r>
              <a:rPr lang="en-US" altLang="es-CL" sz="1900" dirty="0"/>
              <a:t> </a:t>
            </a:r>
            <a:r>
              <a:rPr lang="en-US" altLang="es-CL" sz="1900" dirty="0" err="1"/>
              <a:t>deben</a:t>
            </a:r>
            <a:r>
              <a:rPr lang="en-US" altLang="es-CL" sz="1900" dirty="0"/>
              <a:t> </a:t>
            </a:r>
            <a:r>
              <a:rPr lang="en-US" altLang="es-CL" sz="1900" dirty="0" err="1"/>
              <a:t>estar</a:t>
            </a:r>
            <a:r>
              <a:rPr lang="en-US" altLang="es-CL" sz="1900" dirty="0"/>
              <a:t> </a:t>
            </a:r>
            <a:r>
              <a:rPr lang="en-US" altLang="es-CL" sz="1900" dirty="0" err="1"/>
              <a:t>dirigidos</a:t>
            </a:r>
            <a:r>
              <a:rPr lang="en-US" altLang="es-CL" sz="1900" dirty="0"/>
              <a:t> a </a:t>
            </a:r>
            <a:r>
              <a:rPr lang="en-US" altLang="es-CL" sz="1900" dirty="0" err="1"/>
              <a:t>todos</a:t>
            </a:r>
            <a:r>
              <a:rPr lang="en-US" altLang="es-CL" sz="1900" dirty="0"/>
              <a:t> los </a:t>
            </a:r>
            <a:r>
              <a:rPr lang="en-US" altLang="es-CL" sz="1900" dirty="0" err="1"/>
              <a:t>telespectadores</a:t>
            </a:r>
            <a:endParaRPr lang="en-US" altLang="es-CL" sz="1900" dirty="0"/>
          </a:p>
          <a:p>
            <a:r>
              <a:rPr lang="en-US" altLang="es-CL" sz="1900" b="1" dirty="0" err="1"/>
              <a:t>Dinámico</a:t>
            </a:r>
            <a:r>
              <a:rPr lang="en-US" altLang="es-CL" sz="1900" b="1" dirty="0"/>
              <a:t>: </a:t>
            </a:r>
            <a:r>
              <a:rPr lang="en-US" altLang="es-CL" sz="1900" dirty="0" err="1"/>
              <a:t>lenguaje</a:t>
            </a:r>
            <a:r>
              <a:rPr lang="en-US" altLang="es-CL" sz="1900" dirty="0"/>
              <a:t> </a:t>
            </a:r>
            <a:r>
              <a:rPr lang="en-US" altLang="es-CL" sz="1900" dirty="0" err="1"/>
              <a:t>ágil</a:t>
            </a:r>
            <a:r>
              <a:rPr lang="en-US" altLang="es-CL" sz="1900" dirty="0"/>
              <a:t> y con </a:t>
            </a:r>
            <a:r>
              <a:rPr lang="en-US" altLang="es-CL" sz="1900" dirty="0" err="1"/>
              <a:t>entonaciones</a:t>
            </a:r>
            <a:r>
              <a:rPr lang="en-US" altLang="es-CL" sz="1900" dirty="0"/>
              <a:t> </a:t>
            </a:r>
            <a:r>
              <a:rPr lang="en-US" altLang="es-CL" sz="1900" dirty="0" err="1"/>
              <a:t>diversas</a:t>
            </a:r>
            <a:r>
              <a:rPr lang="en-US" altLang="es-CL" sz="1900" dirty="0"/>
              <a:t> para no </a:t>
            </a:r>
            <a:r>
              <a:rPr lang="en-US" altLang="es-CL" sz="1900" dirty="0" err="1"/>
              <a:t>provocar</a:t>
            </a:r>
            <a:r>
              <a:rPr lang="en-US" altLang="es-CL" sz="1900" dirty="0"/>
              <a:t> </a:t>
            </a:r>
            <a:r>
              <a:rPr lang="en-US" altLang="es-CL" sz="1900" dirty="0" err="1"/>
              <a:t>cansancio</a:t>
            </a:r>
            <a:r>
              <a:rPr lang="en-US" altLang="es-CL" sz="1900" dirty="0"/>
              <a:t> y </a:t>
            </a:r>
            <a:r>
              <a:rPr lang="en-US" altLang="es-CL" sz="1900" dirty="0" err="1"/>
              <a:t>distracción</a:t>
            </a:r>
            <a:r>
              <a:rPr lang="en-US" altLang="es-CL" sz="1900" dirty="0"/>
              <a:t>.</a:t>
            </a:r>
          </a:p>
          <a:p>
            <a:endParaRPr lang="en-US" sz="1900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194" name="Picture 2" descr="Batalla en casa: televisión VS Internet ¿quién gana?">
            <a:extLst>
              <a:ext uri="{FF2B5EF4-FFF2-40B4-BE49-F238E27FC236}">
                <a16:creationId xmlns:a16="http://schemas.microsoft.com/office/drawing/2014/main" id="{604ADE3E-CB2A-4766-89A0-1D2C9F109E3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07" r="10119" b="-1"/>
          <a:stretch/>
        </p:blipFill>
        <p:spPr bwMode="auto">
          <a:xfrm>
            <a:off x="5977788" y="799352"/>
            <a:ext cx="5425410" cy="525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6428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15">
            <a:extLst>
              <a:ext uri="{FF2B5EF4-FFF2-40B4-BE49-F238E27FC236}">
                <a16:creationId xmlns:a16="http://schemas.microsoft.com/office/drawing/2014/main" id="{BD3F01CF-24C5-4DD6-8142-7301EA11BECE}"/>
              </a:ext>
            </a:extLst>
          </p:cNvPr>
          <p:cNvSpPr>
            <a:spLocks noChangeArrowheads="1"/>
          </p:cNvSpPr>
          <p:nvPr/>
        </p:nvSpPr>
        <p:spPr bwMode="auto">
          <a:xfrm rot="11104071">
            <a:off x="7104063" y="3933825"/>
            <a:ext cx="2665412" cy="647700"/>
          </a:xfrm>
          <a:prstGeom prst="flowChartManualInput">
            <a:avLst/>
          </a:prstGeom>
          <a:solidFill>
            <a:schemeClr val="accent3">
              <a:alpha val="50195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MX" altLang="es-CL"/>
          </a:p>
        </p:txBody>
      </p:sp>
      <p:sp>
        <p:nvSpPr>
          <p:cNvPr id="15363" name="AutoShape 14">
            <a:extLst>
              <a:ext uri="{FF2B5EF4-FFF2-40B4-BE49-F238E27FC236}">
                <a16:creationId xmlns:a16="http://schemas.microsoft.com/office/drawing/2014/main" id="{84D65816-577C-4023-A55D-6BB87AEC0E46}"/>
              </a:ext>
            </a:extLst>
          </p:cNvPr>
          <p:cNvSpPr>
            <a:spLocks noChangeArrowheads="1"/>
          </p:cNvSpPr>
          <p:nvPr/>
        </p:nvSpPr>
        <p:spPr bwMode="auto">
          <a:xfrm rot="21339232">
            <a:off x="4870450" y="4797426"/>
            <a:ext cx="2305050" cy="792163"/>
          </a:xfrm>
          <a:prstGeom prst="flowChartManualInput">
            <a:avLst/>
          </a:prstGeom>
          <a:solidFill>
            <a:schemeClr val="accent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MX" altLang="es-CL"/>
          </a:p>
        </p:txBody>
      </p:sp>
      <p:sp>
        <p:nvSpPr>
          <p:cNvPr id="15364" name="AutoShape 13">
            <a:extLst>
              <a:ext uri="{FF2B5EF4-FFF2-40B4-BE49-F238E27FC236}">
                <a16:creationId xmlns:a16="http://schemas.microsoft.com/office/drawing/2014/main" id="{7AF9C0D4-C74D-4310-8670-E165F2E44680}"/>
              </a:ext>
            </a:extLst>
          </p:cNvPr>
          <p:cNvSpPr>
            <a:spLocks noChangeArrowheads="1"/>
          </p:cNvSpPr>
          <p:nvPr/>
        </p:nvSpPr>
        <p:spPr bwMode="auto">
          <a:xfrm rot="361534">
            <a:off x="2274888" y="3932238"/>
            <a:ext cx="2736850" cy="647700"/>
          </a:xfrm>
          <a:prstGeom prst="flowChartManualInput">
            <a:avLst/>
          </a:prstGeom>
          <a:solidFill>
            <a:srgbClr val="FF0000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MX" altLang="es-CL"/>
          </a:p>
        </p:txBody>
      </p:sp>
      <p:sp>
        <p:nvSpPr>
          <p:cNvPr id="15365" name="AutoShape 12">
            <a:extLst>
              <a:ext uri="{FF2B5EF4-FFF2-40B4-BE49-F238E27FC236}">
                <a16:creationId xmlns:a16="http://schemas.microsoft.com/office/drawing/2014/main" id="{83615961-8BB3-43CD-A735-C1CDA5E738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9514" y="2278063"/>
            <a:ext cx="4752975" cy="863600"/>
          </a:xfrm>
          <a:prstGeom prst="roundRect">
            <a:avLst>
              <a:gd name="adj" fmla="val 16667"/>
            </a:avLst>
          </a:prstGeom>
          <a:solidFill>
            <a:srgbClr val="333300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MX" altLang="es-CL"/>
          </a:p>
        </p:txBody>
      </p:sp>
      <p:sp>
        <p:nvSpPr>
          <p:cNvPr id="15366" name="AutoShape 4">
            <a:extLst>
              <a:ext uri="{FF2B5EF4-FFF2-40B4-BE49-F238E27FC236}">
                <a16:creationId xmlns:a16="http://schemas.microsoft.com/office/drawing/2014/main" id="{5ED368CF-BA0D-4AC7-9B29-C53BE1CDC6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6414" y="620713"/>
            <a:ext cx="7920037" cy="1079500"/>
          </a:xfrm>
          <a:prstGeom prst="homePlate">
            <a:avLst>
              <a:gd name="adj" fmla="val 56622"/>
            </a:avLst>
          </a:prstGeom>
          <a:solidFill>
            <a:schemeClr val="accent4">
              <a:alpha val="50195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MX" altLang="es-CL"/>
          </a:p>
        </p:txBody>
      </p:sp>
      <p:sp>
        <p:nvSpPr>
          <p:cNvPr id="15367" name="Rectangle 5">
            <a:extLst>
              <a:ext uri="{FF2B5EF4-FFF2-40B4-BE49-F238E27FC236}">
                <a16:creationId xmlns:a16="http://schemas.microsoft.com/office/drawing/2014/main" id="{B6020544-D303-4364-9290-E3DB9CD5DF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549275"/>
            <a:ext cx="4978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s-CL" sz="4800" dirty="0">
                <a:solidFill>
                  <a:schemeClr val="bg1"/>
                </a:solidFill>
                <a:latin typeface="Century Gothic" panose="020B0502020202020204" pitchFamily="34" charset="0"/>
              </a:rPr>
              <a:t>  </a:t>
            </a:r>
            <a:r>
              <a:rPr lang="es-ES" altLang="es-CL" sz="4800" dirty="0">
                <a:latin typeface="Century Gothic" panose="020B0502020202020204" pitchFamily="34" charset="0"/>
              </a:rPr>
              <a:t>La televisión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2841244A-6660-4C76-AE6D-F87840485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9901" y="215900"/>
            <a:ext cx="8748713" cy="6453188"/>
          </a:xfrm>
          <a:prstGeom prst="rect">
            <a:avLst/>
          </a:prstGeom>
          <a:noFill/>
          <a:ln w="38100" cap="rnd">
            <a:solidFill>
              <a:srgbClr val="003366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MX" altLang="es-CL"/>
          </a:p>
        </p:txBody>
      </p:sp>
      <p:sp>
        <p:nvSpPr>
          <p:cNvPr id="15369" name="Text Box 7">
            <a:extLst>
              <a:ext uri="{FF2B5EF4-FFF2-40B4-BE49-F238E27FC236}">
                <a16:creationId xmlns:a16="http://schemas.microsoft.com/office/drawing/2014/main" id="{3F72A8CB-D8A2-4F86-9250-73BB97064A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1313" y="2420938"/>
            <a:ext cx="40814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s-CL" sz="2800" b="1" dirty="0">
                <a:latin typeface="Century Gothic" panose="020B0502020202020204" pitchFamily="34" charset="0"/>
              </a:rPr>
              <a:t>Los géneros televisivos</a:t>
            </a:r>
          </a:p>
        </p:txBody>
      </p:sp>
      <p:sp>
        <p:nvSpPr>
          <p:cNvPr id="15370" name="Text Box 8">
            <a:extLst>
              <a:ext uri="{FF2B5EF4-FFF2-40B4-BE49-F238E27FC236}">
                <a16:creationId xmlns:a16="http://schemas.microsoft.com/office/drawing/2014/main" id="{281CFE9F-B9C4-45B3-B6FF-19D823BBD3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1088" y="4005263"/>
            <a:ext cx="26019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s-CL" sz="2400" dirty="0">
                <a:latin typeface="Century Gothic" panose="020B0502020202020204" pitchFamily="34" charset="0"/>
              </a:rPr>
              <a:t>De entretención</a:t>
            </a:r>
          </a:p>
        </p:txBody>
      </p:sp>
      <p:sp>
        <p:nvSpPr>
          <p:cNvPr id="15371" name="Text Box 9">
            <a:extLst>
              <a:ext uri="{FF2B5EF4-FFF2-40B4-BE49-F238E27FC236}">
                <a16:creationId xmlns:a16="http://schemas.microsoft.com/office/drawing/2014/main" id="{3B919DDB-25C9-483B-8AB5-99D3AFA233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3475" y="5013325"/>
            <a:ext cx="2217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s-CL" sz="2400" dirty="0">
                <a:latin typeface="Century Gothic" panose="020B0502020202020204" pitchFamily="34" charset="0"/>
              </a:rPr>
              <a:t>De formación</a:t>
            </a:r>
          </a:p>
        </p:txBody>
      </p:sp>
      <p:sp>
        <p:nvSpPr>
          <p:cNvPr id="15372" name="Text Box 10">
            <a:extLst>
              <a:ext uri="{FF2B5EF4-FFF2-40B4-BE49-F238E27FC236}">
                <a16:creationId xmlns:a16="http://schemas.microsoft.com/office/drawing/2014/main" id="{BBFA1D52-99D1-44E3-8376-98DACBE72A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5500" y="4005263"/>
            <a:ext cx="246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s-CL" sz="2400" dirty="0">
                <a:latin typeface="Century Gothic" panose="020B0502020202020204" pitchFamily="34" charset="0"/>
              </a:rPr>
              <a:t>De información</a:t>
            </a:r>
          </a:p>
        </p:txBody>
      </p:sp>
      <p:sp>
        <p:nvSpPr>
          <p:cNvPr id="15373" name="Line 16">
            <a:extLst>
              <a:ext uri="{FF2B5EF4-FFF2-40B4-BE49-F238E27FC236}">
                <a16:creationId xmlns:a16="http://schemas.microsoft.com/office/drawing/2014/main" id="{6E0BBE98-7359-42E9-927B-F3751F51D0D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83114" y="3141663"/>
            <a:ext cx="1512887" cy="6477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15374" name="Line 17">
            <a:extLst>
              <a:ext uri="{FF2B5EF4-FFF2-40B4-BE49-F238E27FC236}">
                <a16:creationId xmlns:a16="http://schemas.microsoft.com/office/drawing/2014/main" id="{5EA50FB8-CB66-4392-A4E7-73F208CF7DE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3141664"/>
            <a:ext cx="0" cy="1582737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15375" name="Line 18">
            <a:extLst>
              <a:ext uri="{FF2B5EF4-FFF2-40B4-BE49-F238E27FC236}">
                <a16:creationId xmlns:a16="http://schemas.microsoft.com/office/drawing/2014/main" id="{A9C46052-B521-468C-A4B2-5631DF7558A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1" y="3141663"/>
            <a:ext cx="936625" cy="6477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L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86FB7C3-B65A-4ACA-9AE8-E9C1507F5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es-CL" sz="4000" u="sng"/>
              <a:t>La Radio</a:t>
            </a: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7DD1FB5-E4AA-444E-A14F-BC1B320CD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559425" cy="3979585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s-ES" altLang="es-CL" sz="1400" b="1">
                <a:latin typeface="Century Gothic" panose="020B0502020202020204" pitchFamily="34" charset="0"/>
              </a:rPr>
              <a:t>Características verbales</a:t>
            </a:r>
          </a:p>
          <a:p>
            <a:pPr eaLnBrk="1" hangingPunct="1">
              <a:buFontTx/>
              <a:buAutoNum type="alphaLcParenR"/>
            </a:pPr>
            <a:r>
              <a:rPr lang="es-ES" altLang="es-CL" sz="1400" b="1">
                <a:latin typeface="Century Gothic" panose="020B0502020202020204" pitchFamily="34" charset="0"/>
              </a:rPr>
              <a:t>La concisión</a:t>
            </a:r>
            <a:r>
              <a:rPr lang="es-ES" altLang="es-CL" sz="1400">
                <a:latin typeface="Century Gothic" panose="020B0502020202020204" pitchFamily="34" charset="0"/>
              </a:rPr>
              <a:t>: los mensajes radiofónicos deben ser breves y precisos para evitar el cansancio del auditor.</a:t>
            </a:r>
          </a:p>
          <a:p>
            <a:pPr eaLnBrk="1" hangingPunct="1"/>
            <a:endParaRPr lang="es-ES" altLang="es-CL" sz="1400" b="1">
              <a:latin typeface="Century Gothic" panose="020B0502020202020204" pitchFamily="34" charset="0"/>
            </a:endParaRPr>
          </a:p>
          <a:p>
            <a:pPr eaLnBrk="1" hangingPunct="1"/>
            <a:r>
              <a:rPr lang="es-ES" altLang="es-CL" sz="1400" b="1">
                <a:latin typeface="Century Gothic" panose="020B0502020202020204" pitchFamily="34" charset="0"/>
              </a:rPr>
              <a:t>b) La claridad</a:t>
            </a:r>
            <a:r>
              <a:rPr lang="es-ES" altLang="es-CL" sz="1400">
                <a:latin typeface="Century Gothic" panose="020B0502020202020204" pitchFamily="34" charset="0"/>
              </a:rPr>
              <a:t>: el mensaje debe ser claro y sencillo y han de transmitirse con una correcta pronunciación y una entonación expresiva que mantenga la atención del oyente.</a:t>
            </a:r>
          </a:p>
          <a:p>
            <a:pPr eaLnBrk="1" hangingPunct="1"/>
            <a:endParaRPr lang="es-ES" altLang="es-CL" sz="1400">
              <a:latin typeface="Century Gothic" panose="020B0502020202020204" pitchFamily="34" charset="0"/>
            </a:endParaRPr>
          </a:p>
          <a:p>
            <a:pPr eaLnBrk="1" hangingPunct="1"/>
            <a:r>
              <a:rPr lang="es-ES" altLang="es-CL" sz="1400" b="1">
                <a:latin typeface="Century Gothic" panose="020B0502020202020204" pitchFamily="34" charset="0"/>
              </a:rPr>
              <a:t>c) El dinamismo</a:t>
            </a:r>
            <a:r>
              <a:rPr lang="es-ES" altLang="es-CL" sz="1400">
                <a:latin typeface="Century Gothic" panose="020B0502020202020204" pitchFamily="34" charset="0"/>
              </a:rPr>
              <a:t>: la agilidad y rapidez oral mantienen la atención del oyente, lo que requiere una preparación previa de los mensajes radiofónicos.</a:t>
            </a:r>
          </a:p>
          <a:p>
            <a:endParaRPr lang="es-CL" sz="140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218" name="Picture 2" descr="Noruega se despide para siempre de la radio analógica">
            <a:extLst>
              <a:ext uri="{FF2B5EF4-FFF2-40B4-BE49-F238E27FC236}">
                <a16:creationId xmlns:a16="http://schemas.microsoft.com/office/drawing/2014/main" id="{E3037895-3518-42BD-ACD4-17756810703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0" r="25322" b="-1"/>
          <a:stretch/>
        </p:blipFill>
        <p:spPr bwMode="auto">
          <a:xfrm>
            <a:off x="5977788" y="799352"/>
            <a:ext cx="5425410" cy="525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55739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0D26BD4-9A85-4BB4-BD0A-13095B618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La Radio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EFFC17-A71C-420A-98BC-C437E05664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93661" y="2599509"/>
            <a:ext cx="4530898" cy="363945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s-CL" sz="1600" b="1"/>
              <a:t>Características no verbales</a:t>
            </a:r>
          </a:p>
          <a:p>
            <a:r>
              <a:rPr lang="en-US" altLang="es-CL" sz="1600" b="1"/>
              <a:t>La música</a:t>
            </a:r>
            <a:r>
              <a:rPr lang="en-US" altLang="es-CL" sz="1600"/>
              <a:t>: cumple un rol fundamental, ya que puede ser usada tanto para ser escuchada y gozada por el oyente, como para marcar cambios de programa, ambientar mensajes verbales, atraer la atención del auditor, introducir secciones y destacar distintas emisoras.</a:t>
            </a:r>
          </a:p>
          <a:p>
            <a:endParaRPr lang="en-US" altLang="es-CL" sz="1600"/>
          </a:p>
          <a:p>
            <a:r>
              <a:rPr lang="en-US" altLang="es-CL" sz="1600" b="1"/>
              <a:t>Los efectos sonoros</a:t>
            </a:r>
            <a:r>
              <a:rPr lang="en-US" altLang="es-CL" sz="1600"/>
              <a:t>: son aquellos que reemplazan sonidos naturales (animales, fenómenos atmosféricos, de la vida cotidiana, etc.) con el fin de ambientar determinados espacios radiales.</a:t>
            </a:r>
          </a:p>
          <a:p>
            <a:endParaRPr lang="en-US" sz="1600"/>
          </a:p>
        </p:txBody>
      </p:sp>
      <p:pic>
        <p:nvPicPr>
          <p:cNvPr id="11266" name="Picture 2" descr="15 expertos nos hablan del futuro de la radio | Toyoutome">
            <a:extLst>
              <a:ext uri="{FF2B5EF4-FFF2-40B4-BE49-F238E27FC236}">
                <a16:creationId xmlns:a16="http://schemas.microsoft.com/office/drawing/2014/main" id="{039069D3-64D9-4C20-918D-2233C1FFEE60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11532" y="2982971"/>
            <a:ext cx="5150277" cy="2716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753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4">
            <a:extLst>
              <a:ext uri="{FF2B5EF4-FFF2-40B4-BE49-F238E27FC236}">
                <a16:creationId xmlns:a16="http://schemas.microsoft.com/office/drawing/2014/main" id="{479E2A4C-8A3A-425E-B04A-AB3B58601C21}"/>
              </a:ext>
            </a:extLst>
          </p:cNvPr>
          <p:cNvSpPr txBox="1">
            <a:spLocks/>
          </p:cNvSpPr>
          <p:nvPr/>
        </p:nvSpPr>
        <p:spPr>
          <a:xfrm>
            <a:off x="4965430" y="629268"/>
            <a:ext cx="6586491" cy="1286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>
                <a:solidFill>
                  <a:schemeClr val="tx1"/>
                </a:solidFill>
              </a:rPr>
              <a:t>Asignatura: Lenguaje y Comunicación.</a:t>
            </a:r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810F55EB-26F2-4AFC-935C-ADD7A4B4E5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defRPr/>
            </a:pP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Docente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Karina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Masías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Luis Espinoza.</a:t>
            </a:r>
          </a:p>
          <a:p>
            <a:pPr>
              <a:defRPr/>
            </a:pP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Nivel: II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nivel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Medio. </a:t>
            </a:r>
          </a:p>
        </p:txBody>
      </p:sp>
      <p:pic>
        <p:nvPicPr>
          <p:cNvPr id="8" name="Picture 2" descr="C:\Users\LMEA\Desktop\vespertina.jpg">
            <a:extLst>
              <a:ext uri="{FF2B5EF4-FFF2-40B4-BE49-F238E27FC236}">
                <a16:creationId xmlns:a16="http://schemas.microsoft.com/office/drawing/2014/main" id="{F4E6F04B-84B5-48CD-926C-578406EAEC7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/>
          <a:srcRect l="3545" r="4928" b="-1"/>
          <a:stretch/>
        </p:blipFill>
        <p:spPr bwMode="auto"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23" name="Straight Connector 12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9A29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25D26F4-4D29-4D21-BCD5-DC453E2BD5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93338"/>
            <a:ext cx="9144000" cy="3274592"/>
          </a:xfrm>
        </p:spPr>
        <p:txBody>
          <a:bodyPr anchor="ctr">
            <a:normAutofit/>
          </a:bodyPr>
          <a:lstStyle/>
          <a:p>
            <a:r>
              <a:rPr lang="es-CL" sz="7200"/>
              <a:t>Medios Masivos de Comunicación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471F558-F14B-4872-9A81-49F8F26B02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514052"/>
            <a:ext cx="9144000" cy="651910"/>
          </a:xfrm>
        </p:spPr>
        <p:txBody>
          <a:bodyPr anchor="ctr">
            <a:normAutofit/>
          </a:bodyPr>
          <a:lstStyle/>
          <a:p>
            <a:r>
              <a:rPr lang="es-CL" sz="1500" dirty="0"/>
              <a:t>Objetivo: Reconocer las características de los M.M.C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6042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7692F24-083D-49E2-B7B3-838D7B8FD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es-CL" sz="4000"/>
              <a:t>¿Qué son los M.M.C?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A7CEBA-A010-4A4F-AAF4-DE10A5D395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1611087"/>
            <a:ext cx="4776337" cy="5065484"/>
          </a:xfrm>
        </p:spPr>
        <p:txBody>
          <a:bodyPr anchor="ctr">
            <a:normAutofit/>
          </a:bodyPr>
          <a:lstStyle/>
          <a:p>
            <a:endParaRPr lang="es-ES" sz="2000" b="0" i="0" dirty="0">
              <a:effectLst/>
              <a:latin typeface="arial" panose="020B0604020202020204" pitchFamily="34" charset="0"/>
            </a:endParaRPr>
          </a:p>
          <a:p>
            <a:r>
              <a:rPr lang="es-ES" sz="2000" b="0" i="0" dirty="0">
                <a:effectLst/>
                <a:latin typeface="arial" panose="020B0604020202020204" pitchFamily="34" charset="0"/>
              </a:rPr>
              <a:t>Los medios de comunicación de masas o medios de comunicación masiva (en inglés, </a:t>
            </a:r>
            <a:r>
              <a:rPr lang="es-ES" sz="2000" b="0" i="0" dirty="0" err="1">
                <a:effectLst/>
                <a:latin typeface="arial" panose="020B0604020202020204" pitchFamily="34" charset="0"/>
              </a:rPr>
              <a:t>mass</a:t>
            </a:r>
            <a:r>
              <a:rPr lang="es-ES" sz="2000" b="0" i="0" dirty="0">
                <a:effectLst/>
                <a:latin typeface="arial" panose="020B0604020202020204" pitchFamily="34" charset="0"/>
              </a:rPr>
              <a:t> media) son los medios de comunicación recibidos simultáneamente por una gran audiencia. </a:t>
            </a:r>
            <a:endParaRPr lang="es-ES" sz="2000" dirty="0">
              <a:latin typeface="arial" panose="020B0604020202020204" pitchFamily="34" charset="0"/>
            </a:endParaRPr>
          </a:p>
          <a:p>
            <a:r>
              <a:rPr lang="es-ES" sz="2000" b="0" i="0" dirty="0">
                <a:effectLst/>
                <a:latin typeface="arial" panose="020B0604020202020204" pitchFamily="34" charset="0"/>
              </a:rPr>
              <a:t>El propósito principal de los medios de comunicación es, precisamente, comunicar con objetividad, pero según su tipo de ideología pueden especializarse en: informar, educar, transmitir, entretener, formar opinión, enseñar, controlar, etc. </a:t>
            </a:r>
            <a:endParaRPr lang="es-CL" sz="20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AC2A445-4DE2-4E29-B2A8-6557593697B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752" r="12108" b="1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224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DBC6133C-0615-4CE4-9132-37E609A9BD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039F75D-96C0-46AE-9D90-A42FBF1D8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4" y="525982"/>
            <a:ext cx="4282983" cy="1200361"/>
          </a:xfrm>
        </p:spPr>
        <p:txBody>
          <a:bodyPr anchor="b">
            <a:normAutofit/>
          </a:bodyPr>
          <a:lstStyle/>
          <a:p>
            <a:r>
              <a:rPr lang="es-CL" sz="3600"/>
              <a:t>M.M.C.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169CC832-2974-4E8D-90ED-3E2941BA7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6533" y="1944913"/>
            <a:ext cx="40233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2C2859-0BAE-481A-A467-B19FA5F5A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066" y="2031101"/>
            <a:ext cx="4282984" cy="3511943"/>
          </a:xfrm>
        </p:spPr>
        <p:txBody>
          <a:bodyPr anchor="ctr">
            <a:normAutofit/>
          </a:bodyPr>
          <a:lstStyle/>
          <a:p>
            <a:pPr eaLnBrk="1" hangingPunct="1">
              <a:buSzPct val="80000"/>
              <a:buFont typeface="Century Gothic" panose="020B0502020202020204" pitchFamily="34" charset="0"/>
              <a:buChar char="♦"/>
            </a:pPr>
            <a:r>
              <a:rPr lang="es-ES" altLang="es-CL" sz="2400" dirty="0">
                <a:latin typeface="Century Gothic" panose="020B0502020202020204" pitchFamily="34" charset="0"/>
              </a:rPr>
              <a:t>Prensa escrita</a:t>
            </a:r>
          </a:p>
          <a:p>
            <a:pPr eaLnBrk="1" hangingPunct="1">
              <a:buSzPct val="80000"/>
              <a:buFont typeface="Century Gothic" panose="020B0502020202020204" pitchFamily="34" charset="0"/>
              <a:buChar char="♦"/>
            </a:pPr>
            <a:r>
              <a:rPr lang="es-ES" altLang="es-CL" sz="2400" dirty="0">
                <a:latin typeface="Century Gothic" panose="020B0502020202020204" pitchFamily="34" charset="0"/>
              </a:rPr>
              <a:t>Televisión</a:t>
            </a:r>
          </a:p>
          <a:p>
            <a:pPr eaLnBrk="1" hangingPunct="1">
              <a:buSzPct val="80000"/>
              <a:buFont typeface="Century Gothic" panose="020B0502020202020204" pitchFamily="34" charset="0"/>
              <a:buChar char="♦"/>
            </a:pPr>
            <a:r>
              <a:rPr lang="es-ES" altLang="es-CL" sz="2400" dirty="0">
                <a:latin typeface="Century Gothic" panose="020B0502020202020204" pitchFamily="34" charset="0"/>
              </a:rPr>
              <a:t>Radio</a:t>
            </a:r>
          </a:p>
          <a:p>
            <a:pPr eaLnBrk="1" hangingPunct="1">
              <a:buSzPct val="80000"/>
              <a:buFont typeface="Century Gothic" panose="020B0502020202020204" pitchFamily="34" charset="0"/>
              <a:buChar char="♦"/>
            </a:pPr>
            <a:r>
              <a:rPr lang="es-ES" altLang="es-CL" sz="2400" dirty="0">
                <a:latin typeface="Century Gothic" panose="020B0502020202020204" pitchFamily="34" charset="0"/>
              </a:rPr>
              <a:t>Internet</a:t>
            </a:r>
          </a:p>
          <a:p>
            <a:pPr eaLnBrk="1" hangingPunct="1">
              <a:buSzPct val="80000"/>
              <a:buFont typeface="Century Gothic" panose="020B0502020202020204" pitchFamily="34" charset="0"/>
              <a:buChar char="♦"/>
            </a:pPr>
            <a:r>
              <a:rPr lang="es-ES" altLang="es-CL" sz="2400" dirty="0">
                <a:latin typeface="Century Gothic" panose="020B0502020202020204" pitchFamily="34" charset="0"/>
              </a:rPr>
              <a:t>Publicidad y Propaganda</a:t>
            </a:r>
          </a:p>
          <a:p>
            <a:endParaRPr lang="es-CL" sz="1800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55222F96-971A-4F90-B841-6BAB416C7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25843" y="6053360"/>
            <a:ext cx="740664" cy="15412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08980754-6F4B-43C9-B9BE-127B6BED65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904923" y="215201"/>
            <a:ext cx="740664" cy="1183349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6793" y="354959"/>
            <a:ext cx="6184973" cy="59152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omunicación Masiva: Ensayo &quot;Comunicación Masiva&quot;">
            <a:extLst>
              <a:ext uri="{FF2B5EF4-FFF2-40B4-BE49-F238E27FC236}">
                <a16:creationId xmlns:a16="http://schemas.microsoft.com/office/drawing/2014/main" id="{BBA3D245-D9B3-494F-BEAF-D76B682E1D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67728" y="650494"/>
            <a:ext cx="5468037" cy="5324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9009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3756B343-807D-456E-AA26-80E96B75D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950A4B3-34DB-4BD5-AE78-5C8A55AE5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14" y="525982"/>
            <a:ext cx="4282983" cy="1200361"/>
          </a:xfrm>
        </p:spPr>
        <p:txBody>
          <a:bodyPr anchor="b">
            <a:normAutofit/>
          </a:bodyPr>
          <a:lstStyle/>
          <a:p>
            <a:r>
              <a:rPr lang="es-CL" sz="3600"/>
              <a:t>Funciones de los M.M.C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08980754-6F4B-43C9-B9BE-127B6BED65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46413" y="215201"/>
            <a:ext cx="740664" cy="1183349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0234" y="354959"/>
            <a:ext cx="6184973" cy="59152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LOS MEDIOS DE COMUNICACIÓN MAS USADOS EN LA ACTUALIDAD.">
            <a:extLst>
              <a:ext uri="{FF2B5EF4-FFF2-40B4-BE49-F238E27FC236}">
                <a16:creationId xmlns:a16="http://schemas.microsoft.com/office/drawing/2014/main" id="{53325AF8-E5F3-49D2-A157-6058C96754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14" r="16131" b="1"/>
          <a:stretch/>
        </p:blipFill>
        <p:spPr bwMode="auto">
          <a:xfrm>
            <a:off x="576244" y="650494"/>
            <a:ext cx="5163374" cy="4884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id="{169CC832-2974-4E8D-90ED-3E2941BA7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277786" y="1944913"/>
            <a:ext cx="40233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211CC6-37A4-488F-B3D4-FF5058D05A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11" y="2031101"/>
            <a:ext cx="4731437" cy="3511943"/>
          </a:xfrm>
        </p:spPr>
        <p:txBody>
          <a:bodyPr anchor="ctr">
            <a:normAutofit/>
          </a:bodyPr>
          <a:lstStyle/>
          <a:p>
            <a:pPr eaLnBrk="1" hangingPunct="1">
              <a:buSzPct val="80000"/>
              <a:buFont typeface="Century Gothic" panose="020B0502020202020204" pitchFamily="34" charset="0"/>
              <a:buChar char="♦"/>
            </a:pPr>
            <a:r>
              <a:rPr lang="es-ES" altLang="es-CL" sz="2400" dirty="0">
                <a:latin typeface="Century Gothic" panose="020B0502020202020204" pitchFamily="34" charset="0"/>
              </a:rPr>
              <a:t>Entretener</a:t>
            </a:r>
          </a:p>
          <a:p>
            <a:pPr eaLnBrk="1" hangingPunct="1">
              <a:buSzPct val="80000"/>
              <a:buFont typeface="Century Gothic" panose="020B0502020202020204" pitchFamily="34" charset="0"/>
              <a:buChar char="♦"/>
            </a:pPr>
            <a:r>
              <a:rPr lang="es-ES" altLang="es-CL" sz="2400" dirty="0">
                <a:latin typeface="Century Gothic" panose="020B0502020202020204" pitchFamily="34" charset="0"/>
              </a:rPr>
              <a:t> Informar</a:t>
            </a:r>
          </a:p>
          <a:p>
            <a:pPr eaLnBrk="1" hangingPunct="1">
              <a:buSzPct val="80000"/>
              <a:buFont typeface="Century Gothic" panose="020B0502020202020204" pitchFamily="34" charset="0"/>
              <a:buChar char="♦"/>
            </a:pPr>
            <a:r>
              <a:rPr lang="es-ES" altLang="es-CL" sz="2400" dirty="0">
                <a:latin typeface="Century Gothic" panose="020B0502020202020204" pitchFamily="34" charset="0"/>
              </a:rPr>
              <a:t> Plantear ideas</a:t>
            </a:r>
          </a:p>
          <a:p>
            <a:pPr eaLnBrk="1" hangingPunct="1">
              <a:buSzPct val="80000"/>
              <a:buFont typeface="Century Gothic" panose="020B0502020202020204" pitchFamily="34" charset="0"/>
              <a:buChar char="♦"/>
            </a:pPr>
            <a:r>
              <a:rPr lang="es-ES" altLang="es-CL" sz="2400" dirty="0">
                <a:latin typeface="Century Gothic" panose="020B0502020202020204" pitchFamily="34" charset="0"/>
              </a:rPr>
              <a:t> Convencer</a:t>
            </a:r>
          </a:p>
          <a:p>
            <a:pPr eaLnBrk="1" hangingPunct="1">
              <a:buSzPct val="80000"/>
              <a:buFont typeface="Century Gothic" panose="020B0502020202020204" pitchFamily="34" charset="0"/>
              <a:buChar char="♦"/>
            </a:pPr>
            <a:r>
              <a:rPr lang="es-ES" altLang="es-CL" sz="2400" dirty="0">
                <a:latin typeface="Century Gothic" panose="020B0502020202020204" pitchFamily="34" charset="0"/>
              </a:rPr>
              <a:t> Crear u orientar la opinión</a:t>
            </a:r>
          </a:p>
          <a:p>
            <a:endParaRPr lang="es-CL" sz="1800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55222F96-971A-4F90-B841-6BAB416C7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677179" y="6053360"/>
            <a:ext cx="740664" cy="15412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700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2">
            <a:extLst>
              <a:ext uri="{FF2B5EF4-FFF2-40B4-BE49-F238E27FC236}">
                <a16:creationId xmlns:a16="http://schemas.microsoft.com/office/drawing/2014/main" id="{AD9C92FA-5491-409B-8AC5-CB03EDD5BCBC}"/>
              </a:ext>
            </a:extLst>
          </p:cNvPr>
          <p:cNvSpPr>
            <a:spLocks noChangeArrowheads="1"/>
          </p:cNvSpPr>
          <p:nvPr/>
        </p:nvSpPr>
        <p:spPr bwMode="auto">
          <a:xfrm rot="186610">
            <a:off x="4295776" y="4292600"/>
            <a:ext cx="3529013" cy="2160588"/>
          </a:xfrm>
          <a:prstGeom prst="rect">
            <a:avLst/>
          </a:prstGeom>
          <a:solidFill>
            <a:srgbClr val="FFC000">
              <a:alpha val="20000"/>
            </a:srgbClr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MX" altLang="es-CL"/>
          </a:p>
        </p:txBody>
      </p:sp>
      <p:sp>
        <p:nvSpPr>
          <p:cNvPr id="5123" name="Oval 11">
            <a:extLst>
              <a:ext uri="{FF2B5EF4-FFF2-40B4-BE49-F238E27FC236}">
                <a16:creationId xmlns:a16="http://schemas.microsoft.com/office/drawing/2014/main" id="{893D31EE-C564-40B3-A7F3-AFE4DB57A187}"/>
              </a:ext>
            </a:extLst>
          </p:cNvPr>
          <p:cNvSpPr>
            <a:spLocks noChangeArrowheads="1"/>
          </p:cNvSpPr>
          <p:nvPr/>
        </p:nvSpPr>
        <p:spPr bwMode="auto">
          <a:xfrm rot="21423236">
            <a:off x="3503613" y="2349500"/>
            <a:ext cx="5040312" cy="1295400"/>
          </a:xfrm>
          <a:prstGeom prst="ellipse">
            <a:avLst/>
          </a:prstGeom>
          <a:solidFill>
            <a:schemeClr val="accent4">
              <a:alpha val="30196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MX" altLang="es-CL"/>
          </a:p>
        </p:txBody>
      </p:sp>
      <p:sp>
        <p:nvSpPr>
          <p:cNvPr id="5124" name="Rectangle 10">
            <a:extLst>
              <a:ext uri="{FF2B5EF4-FFF2-40B4-BE49-F238E27FC236}">
                <a16:creationId xmlns:a16="http://schemas.microsoft.com/office/drawing/2014/main" id="{A19E08D8-F44D-41BE-A964-D9148F284D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4114" y="692151"/>
            <a:ext cx="7199311" cy="792161"/>
          </a:xfrm>
          <a:prstGeom prst="rect">
            <a:avLst/>
          </a:prstGeom>
          <a:solidFill>
            <a:schemeClr val="accent4">
              <a:alpha val="2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MX" altLang="es-CL" dirty="0"/>
          </a:p>
        </p:txBody>
      </p:sp>
      <p:sp>
        <p:nvSpPr>
          <p:cNvPr id="5125" name="Text Box 4">
            <a:extLst>
              <a:ext uri="{FF2B5EF4-FFF2-40B4-BE49-F238E27FC236}">
                <a16:creationId xmlns:a16="http://schemas.microsoft.com/office/drawing/2014/main" id="{17B6A7C3-15AA-412C-8075-BEC0C01D4F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3500" y="795843"/>
            <a:ext cx="6985000" cy="58477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S" altLang="es-CL" sz="3200" b="1" dirty="0">
                <a:latin typeface="Century Gothic" panose="020B0502020202020204" pitchFamily="34" charset="0"/>
              </a:rPr>
              <a:t>Medios de Comunicación Masiva</a:t>
            </a:r>
          </a:p>
        </p:txBody>
      </p:sp>
      <p:sp>
        <p:nvSpPr>
          <p:cNvPr id="5126" name="Text Box 5">
            <a:extLst>
              <a:ext uri="{FF2B5EF4-FFF2-40B4-BE49-F238E27FC236}">
                <a16:creationId xmlns:a16="http://schemas.microsoft.com/office/drawing/2014/main" id="{30D62413-2350-43F8-B5CB-E4F13EEB5D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5414" y="2708276"/>
            <a:ext cx="4321175" cy="58477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S" altLang="es-CL" sz="3200" b="1" dirty="0">
                <a:latin typeface="Century Gothic" panose="020B0502020202020204" pitchFamily="34" charset="0"/>
              </a:rPr>
              <a:t>Receptor Colectivo</a:t>
            </a:r>
          </a:p>
        </p:txBody>
      </p:sp>
      <p:sp>
        <p:nvSpPr>
          <p:cNvPr id="5127" name="Text Box 6">
            <a:extLst>
              <a:ext uri="{FF2B5EF4-FFF2-40B4-BE49-F238E27FC236}">
                <a16:creationId xmlns:a16="http://schemas.microsoft.com/office/drawing/2014/main" id="{31DD519B-20A8-445B-BE73-5964240B0A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0239" y="4454526"/>
            <a:ext cx="3240087" cy="183832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S" altLang="es-CL" sz="2800" b="1" dirty="0">
                <a:latin typeface="Century Gothic" panose="020B0502020202020204" pitchFamily="34" charset="0"/>
              </a:rPr>
              <a:t>Edad </a:t>
            </a:r>
          </a:p>
          <a:p>
            <a:pPr algn="ctr" eaLnBrk="1" hangingPunct="1"/>
            <a:r>
              <a:rPr lang="es-ES" altLang="es-CL" sz="2800" b="1" dirty="0">
                <a:latin typeface="Century Gothic" panose="020B0502020202020204" pitchFamily="34" charset="0"/>
              </a:rPr>
              <a:t>Sexo</a:t>
            </a:r>
          </a:p>
          <a:p>
            <a:pPr algn="ctr" eaLnBrk="1" hangingPunct="1"/>
            <a:r>
              <a:rPr lang="es-ES" altLang="es-CL" sz="2800" b="1" dirty="0">
                <a:latin typeface="Century Gothic" panose="020B0502020202020204" pitchFamily="34" charset="0"/>
              </a:rPr>
              <a:t>Hábitos</a:t>
            </a:r>
          </a:p>
          <a:p>
            <a:pPr algn="ctr" eaLnBrk="1" hangingPunct="1"/>
            <a:r>
              <a:rPr lang="es-ES" altLang="es-CL" sz="2800" b="1" dirty="0">
                <a:latin typeface="Century Gothic" panose="020B0502020202020204" pitchFamily="34" charset="0"/>
              </a:rPr>
              <a:t>Estrato social</a:t>
            </a:r>
          </a:p>
        </p:txBody>
      </p:sp>
      <p:sp>
        <p:nvSpPr>
          <p:cNvPr id="5128" name="Line 7">
            <a:extLst>
              <a:ext uri="{FF2B5EF4-FFF2-40B4-BE49-F238E27FC236}">
                <a16:creationId xmlns:a16="http://schemas.microsoft.com/office/drawing/2014/main" id="{9E04D5BD-21ED-41E8-B86A-6AE24D94E748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1484313"/>
            <a:ext cx="0" cy="1223962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5129" name="Line 8">
            <a:extLst>
              <a:ext uri="{FF2B5EF4-FFF2-40B4-BE49-F238E27FC236}">
                <a16:creationId xmlns:a16="http://schemas.microsoft.com/office/drawing/2014/main" id="{AC01AB37-115E-4311-8A5F-228A0B9AB90D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3284539"/>
            <a:ext cx="0" cy="1152525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L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3">
            <a:extLst>
              <a:ext uri="{FF2B5EF4-FFF2-40B4-BE49-F238E27FC236}">
                <a16:creationId xmlns:a16="http://schemas.microsoft.com/office/drawing/2014/main" id="{1A856E37-2DA8-4567-9131-84DF92D0C3FA}"/>
              </a:ext>
            </a:extLst>
          </p:cNvPr>
          <p:cNvSpPr>
            <a:spLocks noChangeArrowheads="1"/>
          </p:cNvSpPr>
          <p:nvPr/>
        </p:nvSpPr>
        <p:spPr bwMode="auto">
          <a:xfrm rot="192697">
            <a:off x="7391400" y="4292601"/>
            <a:ext cx="2305050" cy="1584325"/>
          </a:xfrm>
          <a:prstGeom prst="rect">
            <a:avLst/>
          </a:prstGeom>
          <a:solidFill>
            <a:srgbClr val="0000FF">
              <a:alpha val="1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MX" altLang="es-CL"/>
          </a:p>
        </p:txBody>
      </p:sp>
      <p:sp>
        <p:nvSpPr>
          <p:cNvPr id="6147" name="Rectangle 12">
            <a:extLst>
              <a:ext uri="{FF2B5EF4-FFF2-40B4-BE49-F238E27FC236}">
                <a16:creationId xmlns:a16="http://schemas.microsoft.com/office/drawing/2014/main" id="{14BB2B12-98B9-4FD3-BEE0-D17109E0D1D4}"/>
              </a:ext>
            </a:extLst>
          </p:cNvPr>
          <p:cNvSpPr>
            <a:spLocks noChangeArrowheads="1"/>
          </p:cNvSpPr>
          <p:nvPr/>
        </p:nvSpPr>
        <p:spPr bwMode="auto">
          <a:xfrm rot="21310045">
            <a:off x="4583114" y="4364039"/>
            <a:ext cx="2376487" cy="865187"/>
          </a:xfrm>
          <a:prstGeom prst="rect">
            <a:avLst/>
          </a:prstGeom>
          <a:solidFill>
            <a:srgbClr val="808000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MX" altLang="es-CL"/>
          </a:p>
        </p:txBody>
      </p:sp>
      <p:sp>
        <p:nvSpPr>
          <p:cNvPr id="6148" name="Rectangle 11">
            <a:extLst>
              <a:ext uri="{FF2B5EF4-FFF2-40B4-BE49-F238E27FC236}">
                <a16:creationId xmlns:a16="http://schemas.microsoft.com/office/drawing/2014/main" id="{ECE7F990-451C-411E-9E6D-8D70106F0D04}"/>
              </a:ext>
            </a:extLst>
          </p:cNvPr>
          <p:cNvSpPr>
            <a:spLocks noChangeArrowheads="1"/>
          </p:cNvSpPr>
          <p:nvPr/>
        </p:nvSpPr>
        <p:spPr bwMode="auto">
          <a:xfrm rot="248210">
            <a:off x="2063751" y="4364038"/>
            <a:ext cx="2232025" cy="1008062"/>
          </a:xfrm>
          <a:prstGeom prst="rect">
            <a:avLst/>
          </a:prstGeom>
          <a:solidFill>
            <a:srgbClr val="FF66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MX" altLang="es-CL"/>
          </a:p>
        </p:txBody>
      </p:sp>
      <p:sp>
        <p:nvSpPr>
          <p:cNvPr id="6149" name="AutoShape 4">
            <a:extLst>
              <a:ext uri="{FF2B5EF4-FFF2-40B4-BE49-F238E27FC236}">
                <a16:creationId xmlns:a16="http://schemas.microsoft.com/office/drawing/2014/main" id="{724A8B4C-16F6-405F-B309-F040BD474F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2181" y="536320"/>
            <a:ext cx="6987758" cy="1071562"/>
          </a:xfrm>
          <a:prstGeom prst="homePlate">
            <a:avLst>
              <a:gd name="adj" fmla="val 56622"/>
            </a:avLst>
          </a:prstGeom>
          <a:solidFill>
            <a:srgbClr val="FFC000">
              <a:alpha val="50195"/>
            </a:srgbClr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MX" altLang="es-CL"/>
          </a:p>
        </p:txBody>
      </p:sp>
      <p:sp>
        <p:nvSpPr>
          <p:cNvPr id="6150" name="Rectangle 5">
            <a:extLst>
              <a:ext uri="{FF2B5EF4-FFF2-40B4-BE49-F238E27FC236}">
                <a16:creationId xmlns:a16="http://schemas.microsoft.com/office/drawing/2014/main" id="{A5177B0D-9320-4CF8-A211-E85E368827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549275"/>
            <a:ext cx="4978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S" altLang="es-CL" sz="4800" dirty="0">
                <a:solidFill>
                  <a:schemeClr val="bg1"/>
                </a:solidFill>
                <a:latin typeface="Century Gothic" panose="020B0502020202020204" pitchFamily="34" charset="0"/>
              </a:rPr>
              <a:t>      </a:t>
            </a:r>
            <a:r>
              <a:rPr lang="es-ES" altLang="es-CL" sz="4800" b="1" dirty="0">
                <a:latin typeface="Century Gothic" panose="020B0502020202020204" pitchFamily="34" charset="0"/>
              </a:rPr>
              <a:t>La televisión</a:t>
            </a:r>
          </a:p>
        </p:txBody>
      </p:sp>
      <p:sp>
        <p:nvSpPr>
          <p:cNvPr id="6152" name="Text Box 7">
            <a:extLst>
              <a:ext uri="{FF2B5EF4-FFF2-40B4-BE49-F238E27FC236}">
                <a16:creationId xmlns:a16="http://schemas.microsoft.com/office/drawing/2014/main" id="{AE32321D-DC5C-4DC6-8681-B5F0384D3A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4339" y="2349500"/>
            <a:ext cx="34940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s-CL" sz="3600" b="1" dirty="0">
                <a:latin typeface="Century Gothic" panose="020B0502020202020204" pitchFamily="34" charset="0"/>
              </a:rPr>
              <a:t>Su finalidad </a:t>
            </a:r>
            <a:r>
              <a:rPr lang="es-ES" altLang="es-CL" sz="3600" dirty="0">
                <a:solidFill>
                  <a:schemeClr val="bg1"/>
                </a:solidFill>
                <a:latin typeface="Century Gothic" panose="020B0502020202020204" pitchFamily="34" charset="0"/>
              </a:rPr>
              <a:t>es:</a:t>
            </a:r>
          </a:p>
        </p:txBody>
      </p:sp>
      <p:sp>
        <p:nvSpPr>
          <p:cNvPr id="6153" name="Text Box 8">
            <a:extLst>
              <a:ext uri="{FF2B5EF4-FFF2-40B4-BE49-F238E27FC236}">
                <a16:creationId xmlns:a16="http://schemas.microsoft.com/office/drawing/2014/main" id="{31D0C832-2BC6-4AC2-B993-E7F879B0E2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9013" y="4505325"/>
            <a:ext cx="182086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s-CL" sz="3200" dirty="0">
                <a:latin typeface="Century Gothic" panose="020B0502020202020204" pitchFamily="34" charset="0"/>
              </a:rPr>
              <a:t>Informar</a:t>
            </a:r>
          </a:p>
        </p:txBody>
      </p:sp>
      <p:sp>
        <p:nvSpPr>
          <p:cNvPr id="6154" name="Text Box 9">
            <a:extLst>
              <a:ext uri="{FF2B5EF4-FFF2-40B4-BE49-F238E27FC236}">
                <a16:creationId xmlns:a16="http://schemas.microsoft.com/office/drawing/2014/main" id="{ABCBDF3F-D662-414C-BD05-85D63C5C9D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1393" y="4415721"/>
            <a:ext cx="22082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s-CL" sz="3200" dirty="0">
                <a:latin typeface="Century Gothic" panose="020B0502020202020204" pitchFamily="34" charset="0"/>
              </a:rPr>
              <a:t>Entretener</a:t>
            </a:r>
          </a:p>
        </p:txBody>
      </p:sp>
      <p:sp>
        <p:nvSpPr>
          <p:cNvPr id="6155" name="Text Box 10">
            <a:extLst>
              <a:ext uri="{FF2B5EF4-FFF2-40B4-BE49-F238E27FC236}">
                <a16:creationId xmlns:a16="http://schemas.microsoft.com/office/drawing/2014/main" id="{478DEF74-9FF6-4167-BADF-7D65E3C781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5864" y="4508500"/>
            <a:ext cx="21240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s-CL" sz="3200" dirty="0">
                <a:latin typeface="Century Gothic" panose="020B0502020202020204" pitchFamily="34" charset="0"/>
              </a:rPr>
              <a:t>Orientar </a:t>
            </a:r>
          </a:p>
          <a:p>
            <a:pPr eaLnBrk="1" hangingPunct="1"/>
            <a:r>
              <a:rPr lang="es-ES" altLang="es-CL" sz="3200" dirty="0">
                <a:latin typeface="Century Gothic" panose="020B0502020202020204" pitchFamily="34" charset="0"/>
              </a:rPr>
              <a:t>la opinión</a:t>
            </a:r>
          </a:p>
        </p:txBody>
      </p:sp>
      <p:sp>
        <p:nvSpPr>
          <p:cNvPr id="6156" name="Oval 14">
            <a:extLst>
              <a:ext uri="{FF2B5EF4-FFF2-40B4-BE49-F238E27FC236}">
                <a16:creationId xmlns:a16="http://schemas.microsoft.com/office/drawing/2014/main" id="{7A806FDA-CA51-4D8E-941F-1CAEAD910A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9514" y="2060575"/>
            <a:ext cx="4321175" cy="1295400"/>
          </a:xfrm>
          <a:prstGeom prst="ellipse">
            <a:avLst/>
          </a:prstGeom>
          <a:noFill/>
          <a:ln w="38100">
            <a:solidFill>
              <a:srgbClr val="8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MX" altLang="es-CL"/>
          </a:p>
        </p:txBody>
      </p:sp>
      <p:sp>
        <p:nvSpPr>
          <p:cNvPr id="6157" name="Line 15">
            <a:extLst>
              <a:ext uri="{FF2B5EF4-FFF2-40B4-BE49-F238E27FC236}">
                <a16:creationId xmlns:a16="http://schemas.microsoft.com/office/drawing/2014/main" id="{3CEF2DC3-B7FE-41CD-95DF-B68F74ECA70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32176" y="3141663"/>
            <a:ext cx="792163" cy="1008062"/>
          </a:xfrm>
          <a:prstGeom prst="line">
            <a:avLst/>
          </a:prstGeom>
          <a:noFill/>
          <a:ln w="28575">
            <a:solidFill>
              <a:srgbClr val="800000"/>
            </a:solidFill>
            <a:prstDash val="dash"/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6158" name="Line 16">
            <a:extLst>
              <a:ext uri="{FF2B5EF4-FFF2-40B4-BE49-F238E27FC236}">
                <a16:creationId xmlns:a16="http://schemas.microsoft.com/office/drawing/2014/main" id="{15FA18B1-190D-4766-A074-B3DB975B7E3B}"/>
              </a:ext>
            </a:extLst>
          </p:cNvPr>
          <p:cNvSpPr>
            <a:spLocks noChangeShapeType="1"/>
          </p:cNvSpPr>
          <p:nvPr/>
        </p:nvSpPr>
        <p:spPr bwMode="auto">
          <a:xfrm>
            <a:off x="5735638" y="3357563"/>
            <a:ext cx="0" cy="863600"/>
          </a:xfrm>
          <a:prstGeom prst="line">
            <a:avLst/>
          </a:prstGeom>
          <a:noFill/>
          <a:ln w="28575">
            <a:solidFill>
              <a:srgbClr val="800000"/>
            </a:solidFill>
            <a:prstDash val="dash"/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6159" name="Line 17">
            <a:extLst>
              <a:ext uri="{FF2B5EF4-FFF2-40B4-BE49-F238E27FC236}">
                <a16:creationId xmlns:a16="http://schemas.microsoft.com/office/drawing/2014/main" id="{C7393980-3C54-4F47-AAF4-072A4AE51ECF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3213100"/>
            <a:ext cx="865188" cy="863600"/>
          </a:xfrm>
          <a:prstGeom prst="line">
            <a:avLst/>
          </a:prstGeom>
          <a:noFill/>
          <a:ln w="28575">
            <a:solidFill>
              <a:srgbClr val="800000"/>
            </a:solidFill>
            <a:prstDash val="dash"/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17AB3D3-3C9C-4DED-809A-78734805B8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6368525-207C-4655-A2A7-0614079B7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/>
              <a:t>La televisión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D59C35C-0E1C-47D5-8BE7-7D56FB41D5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93661" y="2599509"/>
            <a:ext cx="4796318" cy="36394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altLang="es-CL" sz="2400" dirty="0" err="1"/>
              <a:t>Goza</a:t>
            </a:r>
            <a:r>
              <a:rPr lang="en-US" altLang="es-CL" sz="2400" dirty="0"/>
              <a:t> de una gran </a:t>
            </a:r>
            <a:r>
              <a:rPr lang="en-US" altLang="es-CL" sz="2400" dirty="0" err="1"/>
              <a:t>difusión</a:t>
            </a:r>
            <a:r>
              <a:rPr lang="en-US" altLang="es-CL" sz="2400" dirty="0"/>
              <a:t> y de mayor </a:t>
            </a:r>
            <a:r>
              <a:rPr lang="en-US" altLang="es-CL" sz="2400" dirty="0" err="1"/>
              <a:t>relevancia</a:t>
            </a:r>
            <a:r>
              <a:rPr lang="en-US" altLang="es-CL" sz="2400" dirty="0"/>
              <a:t> </a:t>
            </a:r>
            <a:r>
              <a:rPr lang="en-US" altLang="es-CL" sz="2400" dirty="0" err="1"/>
              <a:t>en</a:t>
            </a:r>
            <a:r>
              <a:rPr lang="en-US" altLang="es-CL" sz="2400" dirty="0"/>
              <a:t> la </a:t>
            </a:r>
            <a:r>
              <a:rPr lang="en-US" altLang="es-CL" sz="2400" dirty="0" err="1"/>
              <a:t>sociedad</a:t>
            </a:r>
            <a:r>
              <a:rPr lang="en-US" altLang="es-CL" sz="2400" dirty="0"/>
              <a:t>, </a:t>
            </a:r>
            <a:r>
              <a:rPr lang="en-US" altLang="es-CL" sz="2400" dirty="0" err="1"/>
              <a:t>en</a:t>
            </a:r>
            <a:r>
              <a:rPr lang="en-US" altLang="es-CL" sz="2400" dirty="0"/>
              <a:t> </a:t>
            </a:r>
            <a:r>
              <a:rPr lang="en-US" altLang="es-CL" sz="2400" dirty="0" err="1"/>
              <a:t>comparación</a:t>
            </a:r>
            <a:r>
              <a:rPr lang="en-US" altLang="es-CL" sz="2400" dirty="0"/>
              <a:t> con los </a:t>
            </a:r>
            <a:r>
              <a:rPr lang="en-US" altLang="es-CL" sz="2400" dirty="0" err="1"/>
              <a:t>otros</a:t>
            </a:r>
            <a:r>
              <a:rPr lang="en-US" altLang="es-CL" sz="2400" dirty="0"/>
              <a:t> </a:t>
            </a:r>
            <a:r>
              <a:rPr lang="en-US" altLang="es-CL" sz="2400" dirty="0" err="1"/>
              <a:t>medios</a:t>
            </a:r>
            <a:r>
              <a:rPr lang="en-US" altLang="es-CL" sz="2400" dirty="0"/>
              <a:t>, </a:t>
            </a:r>
            <a:r>
              <a:rPr lang="en-US" altLang="es-CL" sz="2400" dirty="0" err="1"/>
              <a:t>pues</a:t>
            </a:r>
            <a:r>
              <a:rPr lang="en-US" altLang="es-CL" sz="2400" dirty="0"/>
              <a:t> ha </a:t>
            </a:r>
            <a:r>
              <a:rPr lang="en-US" altLang="es-CL" sz="2400" dirty="0" err="1"/>
              <a:t>modificado</a:t>
            </a:r>
            <a:r>
              <a:rPr lang="en-US" altLang="es-CL" sz="2400" dirty="0"/>
              <a:t> </a:t>
            </a:r>
            <a:r>
              <a:rPr lang="en-US" altLang="es-CL" sz="2400" dirty="0" err="1"/>
              <a:t>conductas</a:t>
            </a:r>
            <a:r>
              <a:rPr lang="en-US" altLang="es-CL" sz="2400" dirty="0"/>
              <a:t> </a:t>
            </a:r>
            <a:r>
              <a:rPr lang="en-US" altLang="es-CL" sz="2400" dirty="0" err="1"/>
              <a:t>sociales</a:t>
            </a:r>
            <a:r>
              <a:rPr lang="en-US" altLang="es-CL" sz="2400" dirty="0"/>
              <a:t>, </a:t>
            </a:r>
            <a:r>
              <a:rPr lang="en-US" altLang="es-CL" sz="2400" dirty="0" err="1"/>
              <a:t>costumbres</a:t>
            </a:r>
            <a:r>
              <a:rPr lang="en-US" altLang="es-CL" sz="2400" dirty="0"/>
              <a:t> </a:t>
            </a:r>
            <a:r>
              <a:rPr lang="en-US" altLang="es-CL" sz="2400" dirty="0" err="1"/>
              <a:t>familiares</a:t>
            </a:r>
            <a:r>
              <a:rPr lang="en-US" altLang="es-CL" sz="2400" dirty="0"/>
              <a:t> y </a:t>
            </a:r>
            <a:r>
              <a:rPr lang="en-US" altLang="es-CL" sz="2400" dirty="0" err="1"/>
              <a:t>estructuras</a:t>
            </a:r>
            <a:r>
              <a:rPr lang="en-US" altLang="es-CL" sz="2400" dirty="0"/>
              <a:t> de </a:t>
            </a:r>
            <a:r>
              <a:rPr lang="en-US" altLang="es-CL" sz="2400" dirty="0" err="1"/>
              <a:t>pensamiento</a:t>
            </a:r>
            <a:r>
              <a:rPr lang="en-US" altLang="es-CL" sz="2400" dirty="0"/>
              <a:t>.</a:t>
            </a:r>
            <a:endParaRPr lang="en-US" sz="2400" dirty="0"/>
          </a:p>
        </p:txBody>
      </p:sp>
      <p:pic>
        <p:nvPicPr>
          <p:cNvPr id="5" name="Picture 2" descr="10 Características de la Televisión">
            <a:extLst>
              <a:ext uri="{FF2B5EF4-FFF2-40B4-BE49-F238E27FC236}">
                <a16:creationId xmlns:a16="http://schemas.microsoft.com/office/drawing/2014/main" id="{1E038222-61E8-4E7B-A211-025E6FC62C33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4" r="28615"/>
          <a:stretch/>
        </p:blipFill>
        <p:spPr bwMode="auto">
          <a:xfrm>
            <a:off x="5911532" y="2484255"/>
            <a:ext cx="5150277" cy="3714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5554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550</Words>
  <Application>Microsoft Office PowerPoint</Application>
  <PresentationFormat>Panorámica</PresentationFormat>
  <Paragraphs>69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1" baseType="lpstr">
      <vt:lpstr>Arial</vt:lpstr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Medios Masivos de Comunicación</vt:lpstr>
      <vt:lpstr>¿Qué son los M.M.C?</vt:lpstr>
      <vt:lpstr>M.M.C.</vt:lpstr>
      <vt:lpstr>Funciones de los M.M.C</vt:lpstr>
      <vt:lpstr>Presentación de PowerPoint</vt:lpstr>
      <vt:lpstr>Presentación de PowerPoint</vt:lpstr>
      <vt:lpstr>La televisión</vt:lpstr>
      <vt:lpstr>Presentación de PowerPoint</vt:lpstr>
      <vt:lpstr>El Mensaje Televisivo.</vt:lpstr>
      <vt:lpstr>El mensaje televisivo</vt:lpstr>
      <vt:lpstr>Presentación de PowerPoint</vt:lpstr>
      <vt:lpstr>La Radio</vt:lpstr>
      <vt:lpstr>La Radio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Medios Masivos de Comunicación</dc:title>
  <dc:creator>karina masias allendes</dc:creator>
  <cp:lastModifiedBy>karina masias allendes</cp:lastModifiedBy>
  <cp:revision>6</cp:revision>
  <dcterms:created xsi:type="dcterms:W3CDTF">2021-03-19T11:08:57Z</dcterms:created>
  <dcterms:modified xsi:type="dcterms:W3CDTF">2021-03-23T22:02:55Z</dcterms:modified>
</cp:coreProperties>
</file>