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1" r:id="rId2"/>
    <p:sldId id="303" r:id="rId3"/>
    <p:sldId id="256" r:id="rId4"/>
    <p:sldId id="257" r:id="rId5"/>
    <p:sldId id="258" r:id="rId6"/>
    <p:sldId id="305" r:id="rId7"/>
    <p:sldId id="259" r:id="rId8"/>
    <p:sldId id="260" r:id="rId9"/>
    <p:sldId id="261" r:id="rId10"/>
    <p:sldId id="262" r:id="rId11"/>
    <p:sldId id="304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AF32F-2719-40C0-9601-1CBCA7939E34}" v="5" dt="2021-03-17T22:40:50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masias allendes" userId="b41b5456bbe18fbe" providerId="LiveId" clId="{98FAF32F-2719-40C0-9601-1CBCA7939E34}"/>
    <pc:docChg chg="custSel addSld modSld">
      <pc:chgData name="karina masias allendes" userId="b41b5456bbe18fbe" providerId="LiveId" clId="{98FAF32F-2719-40C0-9601-1CBCA7939E34}" dt="2021-03-17T22:40:50.918" v="41" actId="1076"/>
      <pc:docMkLst>
        <pc:docMk/>
      </pc:docMkLst>
      <pc:sldChg chg="modSp">
        <pc:chgData name="karina masias allendes" userId="b41b5456bbe18fbe" providerId="LiveId" clId="{98FAF32F-2719-40C0-9601-1CBCA7939E34}" dt="2021-03-17T22:40:50.918" v="41" actId="1076"/>
        <pc:sldMkLst>
          <pc:docMk/>
          <pc:sldMk cId="0" sldId="301"/>
        </pc:sldMkLst>
        <pc:picChg chg="mod">
          <ac:chgData name="karina masias allendes" userId="b41b5456bbe18fbe" providerId="LiveId" clId="{98FAF32F-2719-40C0-9601-1CBCA7939E34}" dt="2021-03-17T22:40:50.918" v="41" actId="1076"/>
          <ac:picMkLst>
            <pc:docMk/>
            <pc:sldMk cId="0" sldId="301"/>
            <ac:picMk id="6151" creationId="{392C3FAB-F6C5-491A-BC15-5E7C2D3C85AC}"/>
          </ac:picMkLst>
        </pc:picChg>
      </pc:sldChg>
      <pc:sldChg chg="addSp modSp new mod setBg">
        <pc:chgData name="karina masias allendes" userId="b41b5456bbe18fbe" providerId="LiveId" clId="{98FAF32F-2719-40C0-9601-1CBCA7939E34}" dt="2021-03-16T16:43:37.312" v="39" actId="20577"/>
        <pc:sldMkLst>
          <pc:docMk/>
          <pc:sldMk cId="2152321361" sldId="305"/>
        </pc:sldMkLst>
        <pc:spChg chg="add mod">
          <ac:chgData name="karina masias allendes" userId="b41b5456bbe18fbe" providerId="LiveId" clId="{98FAF32F-2719-40C0-9601-1CBCA7939E34}" dt="2021-03-16T16:40:11.221" v="36" actId="20577"/>
          <ac:spMkLst>
            <pc:docMk/>
            <pc:sldMk cId="2152321361" sldId="305"/>
            <ac:spMk id="3" creationId="{A8D6794E-974E-4C83-B79B-11D7BB24982A}"/>
          </ac:spMkLst>
        </pc:spChg>
        <pc:spChg chg="add mod">
          <ac:chgData name="karina masias allendes" userId="b41b5456bbe18fbe" providerId="LiveId" clId="{98FAF32F-2719-40C0-9601-1CBCA7939E34}" dt="2021-03-16T16:39:52.794" v="32" actId="255"/>
          <ac:spMkLst>
            <pc:docMk/>
            <pc:sldMk cId="2152321361" sldId="305"/>
            <ac:spMk id="14" creationId="{0A911AF8-D7C8-4D63-9578-93F501945D47}"/>
          </ac:spMkLst>
        </pc:spChg>
        <pc:spChg chg="add mod">
          <ac:chgData name="karina masias allendes" userId="b41b5456bbe18fbe" providerId="LiveId" clId="{98FAF32F-2719-40C0-9601-1CBCA7939E34}" dt="2021-03-16T16:43:37.312" v="39" actId="20577"/>
          <ac:spMkLst>
            <pc:docMk/>
            <pc:sldMk cId="2152321361" sldId="305"/>
            <ac:spMk id="16" creationId="{2CC6F098-0A19-4704-B8A9-9FEBBBE0F585}"/>
          </ac:spMkLst>
        </pc:spChg>
        <pc:spChg chg="add">
          <ac:chgData name="karina masias allendes" userId="b41b5456bbe18fbe" providerId="LiveId" clId="{98FAF32F-2719-40C0-9601-1CBCA7939E34}" dt="2021-03-16T16:39:14.182" v="27" actId="26606"/>
          <ac:spMkLst>
            <pc:docMk/>
            <pc:sldMk cId="2152321361" sldId="305"/>
            <ac:spMk id="71" creationId="{28D31E1B-0407-4223-9642-0B642CBF57D9}"/>
          </ac:spMkLst>
        </pc:spChg>
        <pc:spChg chg="add">
          <ac:chgData name="karina masias allendes" userId="b41b5456bbe18fbe" providerId="LiveId" clId="{98FAF32F-2719-40C0-9601-1CBCA7939E34}" dt="2021-03-16T16:39:14.182" v="27" actId="26606"/>
          <ac:spMkLst>
            <pc:docMk/>
            <pc:sldMk cId="2152321361" sldId="305"/>
            <ac:spMk id="78" creationId="{D5B0017B-2ECA-49AF-B397-DC140825DF8D}"/>
          </ac:spMkLst>
        </pc:spChg>
        <pc:spChg chg="add">
          <ac:chgData name="karina masias allendes" userId="b41b5456bbe18fbe" providerId="LiveId" clId="{98FAF32F-2719-40C0-9601-1CBCA7939E34}" dt="2021-03-16T16:39:14.182" v="27" actId="26606"/>
          <ac:spMkLst>
            <pc:docMk/>
            <pc:sldMk cId="2152321361" sldId="305"/>
            <ac:spMk id="80" creationId="{70E96339-907C-46C3-99AC-31179B6F0EBD}"/>
          </ac:spMkLst>
        </pc:spChg>
        <pc:grpChg chg="add">
          <ac:chgData name="karina masias allendes" userId="b41b5456bbe18fbe" providerId="LiveId" clId="{98FAF32F-2719-40C0-9601-1CBCA7939E34}" dt="2021-03-16T16:39:14.182" v="27" actId="26606"/>
          <ac:grpSpMkLst>
            <pc:docMk/>
            <pc:sldMk cId="2152321361" sldId="305"/>
            <ac:grpSpMk id="73" creationId="{AE1C45F0-260A-458C-96ED-C1F6D2151219}"/>
          </ac:grpSpMkLst>
        </pc:grpChg>
        <pc:picChg chg="add mod">
          <ac:chgData name="karina masias allendes" userId="b41b5456bbe18fbe" providerId="LiveId" clId="{98FAF32F-2719-40C0-9601-1CBCA7939E34}" dt="2021-03-16T16:39:14.182" v="27" actId="26606"/>
          <ac:picMkLst>
            <pc:docMk/>
            <pc:sldMk cId="2152321361" sldId="305"/>
            <ac:picMk id="11266" creationId="{DAEEBBA4-CD85-4B62-B963-17CD396F0B6E}"/>
          </ac:picMkLst>
        </pc:picChg>
        <pc:cxnChg chg="add">
          <ac:chgData name="karina masias allendes" userId="b41b5456bbe18fbe" providerId="LiveId" clId="{98FAF32F-2719-40C0-9601-1CBCA7939E34}" dt="2021-03-16T16:39:14.182" v="27" actId="26606"/>
          <ac:cxnSpMkLst>
            <pc:docMk/>
            <pc:sldMk cId="2152321361" sldId="305"/>
            <ac:cxnSpMk id="82" creationId="{6CF1BAF6-AD41-4082-B212-8A1F9A2E877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D5923-D0C3-46F7-81DF-7426058BBB25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335DD-9483-41E3-80BC-7DA9DAFDA1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163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imagen de diapositiva 1">
            <a:extLst>
              <a:ext uri="{FF2B5EF4-FFF2-40B4-BE49-F238E27FC236}">
                <a16:creationId xmlns:a16="http://schemas.microsoft.com/office/drawing/2014/main" id="{D6871162-952C-4FEC-8AC5-7D1D338A4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Marcador de notas 2">
            <a:extLst>
              <a:ext uri="{FF2B5EF4-FFF2-40B4-BE49-F238E27FC236}">
                <a16:creationId xmlns:a16="http://schemas.microsoft.com/office/drawing/2014/main" id="{7D9F0444-4A05-4BC4-87F0-95D9B847B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CL" altLang="es-CL"/>
          </a:p>
        </p:txBody>
      </p:sp>
      <p:sp>
        <p:nvSpPr>
          <p:cNvPr id="7172" name="Marcador de número de diapositiva 3">
            <a:extLst>
              <a:ext uri="{FF2B5EF4-FFF2-40B4-BE49-F238E27FC236}">
                <a16:creationId xmlns:a16="http://schemas.microsoft.com/office/drawing/2014/main" id="{C8691E5D-9799-4AD5-A78D-F4C711C9DA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315F8F-B5EA-4DDB-9AEE-AAEB10B412BC}" type="slidenum">
              <a:rPr lang="es-CL" altLang="es-CL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CL" altLang="es-CL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8F5FF-B2C0-4EB1-83F6-6451EFAFF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DAC2BB-F1E1-437D-8A95-A37D774E6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67FB80-EC65-4451-97FF-70955BE36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CE6B0C-D65C-43BB-B55C-653F66BF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8217F1-3009-4790-8224-4E3C65E5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479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D3BB8-6D2D-4D43-B37A-108EF856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8286B3-FD4C-4B86-BA6E-AE01BA291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622CDC-1DF0-40FC-B398-068636F7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8C8EDD-AA97-4773-A73C-D3EBA7C67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103471-3B01-473E-8106-60862718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151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994AA2-FF7D-44FF-8B05-C2FCB8C3F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806E81-D4C8-4EA9-8559-0CE14927C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8B8498-470F-43E7-B8CB-AEA6AE3E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A1D89-438C-415E-97AE-879D4650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902129-026D-4FAF-9A9F-6C07FCABD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776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73997-6274-4FBD-8D1F-96766C2E0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6222F7-845B-4796-A496-5FE7B43F8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23F959-137D-4B0E-A3D1-37FDE4F7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CBF926-BB8C-4F54-8753-1D09DC888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4ECDF7-4711-47CA-B3BE-2D5EFB24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72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AEEA88-683B-4417-B096-0157AF5E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24EF0E-31DB-4873-B571-147E71D03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A2575E-505F-412F-8C64-5CD88724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0AC5DA-9BB5-4C7F-A703-28710B40C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E698D8-C0FF-45BE-9AD7-F9CB4283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331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5D425-4D5F-422E-960B-75615E969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9FC12D-0253-4B12-8059-ED43DDA15F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94BD3C-2E5D-4E1E-9924-7F56E9D89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5C620A-86BA-4F2C-A137-8E040807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469589-A5D6-46E6-8CFC-8106A8CA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63D4B7-EE68-47CF-84C2-F913EB5D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90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888F4-6018-424A-8F6B-45E97767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A7982A-EE16-4463-B135-7CBEBF748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A0C9B9-4793-4A9F-B971-36A6326AE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07A5E2-78D0-467D-98DF-302E3B264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12AD9-B695-476D-B19E-143379E24E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F6C445-376F-465D-99BC-0D637AF6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CD5D0C-D9C9-4BE7-95DA-960EE041F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D54D67-901F-4F8C-8A49-7B69401C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415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DC3D7-4220-449E-A553-AC590F34C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52B7CA-6B07-418E-ADE4-45E6EB60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7BE424-3CD6-4BE4-BA96-421EC606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71B696-9EBB-44E1-8223-716264D78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94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6EFACC5-EDDA-4359-946C-EE811E075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43B7FB-8BFE-4C34-A90B-09B7FA69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91DEBAC-B46F-4C01-965C-67FB7B47A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11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1F0B0-C470-4101-8B60-8C9D10977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E2F963-F6B2-4F1F-8F39-002C64B1F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4C2331-259B-434C-936A-CEBA4C433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190D2E-D63A-404B-B9A6-172D78B9E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67DB61-35D4-41A4-ADD5-ACD9C1DE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AB8046-9F73-463D-816F-632F8B26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938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1B30D-D9AD-4DB8-8F44-75B8038FD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C3E076-BCBD-4F98-B03C-7823DB11B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483EB4-61A6-489F-9FEA-37F67A420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FB5DA5-7BF1-4283-8590-59ADC867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97F629-26DC-493B-A682-C4EB7D58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B94F56-BC6F-441C-8259-C6AE6CE9D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016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F1F335-0664-4D1C-9996-B8BF164C3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E849E6-7206-4491-A77B-DCC917898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7A2426-AD6F-44B2-A25D-030DE0A5F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4EB46-F48E-49FD-9DAA-717D5BEFCD7A}" type="datetimeFigureOut">
              <a:rPr lang="es-CL" smtClean="0"/>
              <a:t>17-03-2021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0A127-55D6-456B-B6AC-6DDC36B57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CFCBD8-36B9-40DC-A812-F7C5803AD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D2AB6-1DB3-4159-A628-383214A810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095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O9ziLfBOn8" TargetMode="External"/><Relationship Id="rId2" Type="http://schemas.openxmlformats.org/officeDocument/2006/relationships/hyperlink" Target="https://youtu.be/93fJzlfLeS8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jpeg"/><Relationship Id="rId4" Type="http://schemas.openxmlformats.org/officeDocument/2006/relationships/hyperlink" Target="https://youtu.be/ANK8XZH9Mm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55qZVwbomU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contenido 8">
            <a:extLst>
              <a:ext uri="{FF2B5EF4-FFF2-40B4-BE49-F238E27FC236}">
                <a16:creationId xmlns:a16="http://schemas.microsoft.com/office/drawing/2014/main" id="{DCF31562-F9F4-416A-97BB-CC4D078E41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CL" altLang="es-C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3725542-DC96-44E1-B4E7-AB05B751277D}"/>
              </a:ext>
            </a:extLst>
          </p:cNvPr>
          <p:cNvSpPr/>
          <p:nvPr/>
        </p:nvSpPr>
        <p:spPr>
          <a:xfrm>
            <a:off x="4622800" y="1"/>
            <a:ext cx="7569200" cy="6892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195D76F-5467-4CE3-B2A8-FE4837B399C8}"/>
              </a:ext>
            </a:extLst>
          </p:cNvPr>
          <p:cNvSpPr/>
          <p:nvPr/>
        </p:nvSpPr>
        <p:spPr>
          <a:xfrm>
            <a:off x="0" y="1"/>
            <a:ext cx="4613275" cy="6892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40C4D-23BB-492C-8700-3F17E3AAB57E}"/>
              </a:ext>
            </a:extLst>
          </p:cNvPr>
          <p:cNvSpPr/>
          <p:nvPr/>
        </p:nvSpPr>
        <p:spPr>
          <a:xfrm>
            <a:off x="-9525" y="-57150"/>
            <a:ext cx="3059113" cy="58054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/>
          </a:p>
        </p:txBody>
      </p:sp>
      <p:pic>
        <p:nvPicPr>
          <p:cNvPr id="1026" name="Picture 2" descr="C:\Users\LMEA\Desktop\vespertina.jpg">
            <a:extLst>
              <a:ext uri="{FF2B5EF4-FFF2-40B4-BE49-F238E27FC236}">
                <a16:creationId xmlns:a16="http://schemas.microsoft.com/office/drawing/2014/main" id="{B347C437-9198-4D07-B6FB-C15FA7FC4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biLevel thresh="50000"/>
          </a:blip>
          <a:srcRect/>
          <a:stretch>
            <a:fillRect/>
          </a:stretch>
        </p:blipFill>
        <p:spPr bwMode="auto">
          <a:xfrm>
            <a:off x="439737" y="893475"/>
            <a:ext cx="2160587" cy="2927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51" name="Picture 3" descr="C:\Users\LMEA\Desktop\5.jpg">
            <a:extLst>
              <a:ext uri="{FF2B5EF4-FFF2-40B4-BE49-F238E27FC236}">
                <a16:creationId xmlns:a16="http://schemas.microsoft.com/office/drawing/2014/main" id="{392C3FAB-F6C5-491A-BC15-5E7C2D3C8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92" b="30563"/>
          <a:stretch>
            <a:fillRect/>
          </a:stretch>
        </p:blipFill>
        <p:spPr bwMode="auto">
          <a:xfrm>
            <a:off x="3040061" y="154780"/>
            <a:ext cx="5734050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4" descr="C:\Users\LMEA\Desktop\licenciaturas.png">
            <a:extLst>
              <a:ext uri="{FF2B5EF4-FFF2-40B4-BE49-F238E27FC236}">
                <a16:creationId xmlns:a16="http://schemas.microsoft.com/office/drawing/2014/main" id="{5AEF7B27-45D5-4B8B-A812-7FD8C7B57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9" t="38432" r="15930" b="24516"/>
          <a:stretch>
            <a:fillRect/>
          </a:stretch>
        </p:blipFill>
        <p:spPr bwMode="auto">
          <a:xfrm>
            <a:off x="3049588" y="3847953"/>
            <a:ext cx="5734050" cy="179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5" descr="C:\Users\LMEA\Desktop\46798839_822575884800932_8923011092511195136_n.jpg">
            <a:extLst>
              <a:ext uri="{FF2B5EF4-FFF2-40B4-BE49-F238E27FC236}">
                <a16:creationId xmlns:a16="http://schemas.microsoft.com/office/drawing/2014/main" id="{CBC009A4-8FA1-4DB5-A71B-7D44B82C3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60" r="17334" b="21318"/>
          <a:stretch>
            <a:fillRect/>
          </a:stretch>
        </p:blipFill>
        <p:spPr bwMode="auto">
          <a:xfrm>
            <a:off x="3059113" y="1866900"/>
            <a:ext cx="5734050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ítulo 4">
            <a:extLst>
              <a:ext uri="{FF2B5EF4-FFF2-40B4-BE49-F238E27FC236}">
                <a16:creationId xmlns:a16="http://schemas.microsoft.com/office/drawing/2014/main" id="{564ACEF6-8B19-4F6B-BF85-0D28BFC1949E}"/>
              </a:ext>
            </a:extLst>
          </p:cNvPr>
          <p:cNvSpPr txBox="1">
            <a:spLocks/>
          </p:cNvSpPr>
          <p:nvPr/>
        </p:nvSpPr>
        <p:spPr>
          <a:xfrm>
            <a:off x="2095742" y="5617296"/>
            <a:ext cx="8229600" cy="1143000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s-CL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Centro Educacional de Adultos</a:t>
            </a:r>
          </a:p>
          <a:p>
            <a:pPr algn="ctr">
              <a:defRPr/>
            </a:pPr>
            <a:r>
              <a:rPr lang="es-CL" sz="6000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 San Alfonso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86E54E-3F52-4004-910F-113DADBA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s-CL" sz="4800"/>
              <a:t>Funciones de la comunicación.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2" name="Content Placeholder 6151">
            <a:extLst>
              <a:ext uri="{FF2B5EF4-FFF2-40B4-BE49-F238E27FC236}">
                <a16:creationId xmlns:a16="http://schemas.microsoft.com/office/drawing/2014/main" id="{C8DAD901-6A41-467F-8C58-E3E3EF809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pic>
        <p:nvPicPr>
          <p:cNvPr id="6148" name="Picture 4" descr="La comunicación. Las funciones del lenguaje">
            <a:extLst>
              <a:ext uri="{FF2B5EF4-FFF2-40B4-BE49-F238E27FC236}">
                <a16:creationId xmlns:a16="http://schemas.microsoft.com/office/drawing/2014/main" id="{9FA65F3F-1541-4A99-B63B-9EE7EE3D3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6420" y="2422156"/>
            <a:ext cx="6799298" cy="32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37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6F4367-08BA-4FF5-8747-7160CF1FE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dirty="0"/>
              <a:t>Para </a:t>
            </a:r>
            <a:r>
              <a:rPr lang="en-US" sz="2500" dirty="0" err="1"/>
              <a:t>complementar</a:t>
            </a:r>
            <a:r>
              <a:rPr lang="en-US" sz="2500" dirty="0"/>
              <a:t> </a:t>
            </a:r>
            <a:r>
              <a:rPr lang="en-US" sz="2500" dirty="0" err="1"/>
              <a:t>información</a:t>
            </a:r>
            <a:r>
              <a:rPr lang="en-US" sz="2500" dirty="0"/>
              <a:t>  </a:t>
            </a:r>
            <a:r>
              <a:rPr lang="en-US" sz="2500" dirty="0" err="1"/>
              <a:t>revisa</a:t>
            </a:r>
            <a:r>
              <a:rPr lang="en-US" sz="2500" dirty="0"/>
              <a:t>  los </a:t>
            </a:r>
            <a:r>
              <a:rPr lang="en-US" sz="2500" dirty="0" err="1"/>
              <a:t>siguientes</a:t>
            </a:r>
            <a:r>
              <a:rPr lang="en-US" sz="2500" dirty="0"/>
              <a:t> video. 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E2179E5-BF20-47CC-A952-6DC453A0C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https://youtu.be/93fJzlfLeS8</a:t>
            </a:r>
            <a:endParaRPr lang="en-US" sz="2000" dirty="0"/>
          </a:p>
          <a:p>
            <a:endParaRPr lang="en-US" sz="20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https://youtu.be/YO9ziLfBOn8</a:t>
            </a:r>
            <a:endParaRPr lang="en-US" sz="2000" dirty="0"/>
          </a:p>
          <a:p>
            <a:endParaRPr lang="en-US" sz="20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4"/>
              </a:rPr>
              <a:t>https://youtu.be/ANK8XZH9Mmc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Medios de comunicacion masiva Dylan y Fiorella 6-3">
            <a:extLst>
              <a:ext uri="{FF2B5EF4-FFF2-40B4-BE49-F238E27FC236}">
                <a16:creationId xmlns:a16="http://schemas.microsoft.com/office/drawing/2014/main" id="{C37C8EC3-C875-41F9-A2B1-94A77E8F489F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43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09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0B8DCBA-FEED-46EF-A140-35B904015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2A344B0-8324-4232-A2D0-43AC30C5F1AD}"/>
              </a:ext>
            </a:extLst>
          </p:cNvPr>
          <p:cNvSpPr txBox="1"/>
          <p:nvPr/>
        </p:nvSpPr>
        <p:spPr>
          <a:xfrm>
            <a:off x="1043631" y="873940"/>
            <a:ext cx="4928291" cy="1035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>
                <a:latin typeface="+mj-lt"/>
                <a:ea typeface="+mj-ea"/>
                <a:cs typeface="+mj-cs"/>
              </a:rPr>
              <a:t>Asignatura: Lenguaje y Comunicación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612FC2D-F3EC-4429-AB4F-6F17415CED60}"/>
              </a:ext>
            </a:extLst>
          </p:cNvPr>
          <p:cNvSpPr txBox="1"/>
          <p:nvPr/>
        </p:nvSpPr>
        <p:spPr>
          <a:xfrm>
            <a:off x="1045029" y="2524721"/>
            <a:ext cx="4991629" cy="3677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fontAlgn="auto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Docente:  Karina Masías.</a:t>
            </a:r>
          </a:p>
          <a:p>
            <a:pPr marL="0" indent="-228600" fontAlgn="auto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Luis Espinoza.</a:t>
            </a:r>
          </a:p>
          <a:p>
            <a:pPr marL="0" indent="-228600" fontAlgn="auto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28600" fontAlgn="auto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Educadora PIE: Beatriz Lobos. </a:t>
            </a:r>
          </a:p>
          <a:p>
            <a:pPr indent="-228600" fontAlgn="auto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28600" fontAlgn="auto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Nivel: II nivel Medio. </a:t>
            </a:r>
          </a:p>
        </p:txBody>
      </p:sp>
      <p:pic>
        <p:nvPicPr>
          <p:cNvPr id="2" name="Picture 2" descr="C:\Users\LMEA\Desktop\vespertina.jpg">
            <a:extLst>
              <a:ext uri="{FF2B5EF4-FFF2-40B4-BE49-F238E27FC236}">
                <a16:creationId xmlns:a16="http://schemas.microsoft.com/office/drawing/2014/main" id="{A5CEC123-D89F-4D17-BA1E-10FDDD731B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3206" b="6313"/>
          <a:stretch/>
        </p:blipFill>
        <p:spPr bwMode="auto">
          <a:xfrm>
            <a:off x="6788383" y="613147"/>
            <a:ext cx="4565417" cy="5593443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40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A18FC15-68F5-46C1-8F59-991F01554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964" y="968432"/>
            <a:ext cx="5597236" cy="4921136"/>
          </a:xfrm>
        </p:spPr>
        <p:txBody>
          <a:bodyPr anchor="ctr">
            <a:normAutofit/>
          </a:bodyPr>
          <a:lstStyle/>
          <a:p>
            <a:pPr algn="l"/>
            <a:r>
              <a:rPr lang="es-CL" dirty="0"/>
              <a:t>La comunicación.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A4BFDA-3F02-4476-A51E-751E82AAD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26275" y="2366751"/>
            <a:ext cx="3618381" cy="2124496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s-CL" sz="2800" dirty="0"/>
              <a:t>Repaso n°1</a:t>
            </a:r>
          </a:p>
          <a:p>
            <a:pPr algn="l"/>
            <a:r>
              <a:rPr lang="es-CL" sz="2800" dirty="0"/>
              <a:t>Objetivo: Reconocer las características, factores y funciones de la comunicación.  </a:t>
            </a:r>
          </a:p>
        </p:txBody>
      </p:sp>
    </p:spTree>
    <p:extLst>
      <p:ext uri="{BB962C8B-B14F-4D97-AF65-F5344CB8AC3E}">
        <p14:creationId xmlns:p14="http://schemas.microsoft.com/office/powerpoint/2010/main" val="322174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9C00CF-90A0-49C3-B82D-053E6C6A1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La comunicación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AFFD85-7058-4EDB-9C5E-C737A4CA0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700" b="0" i="0" dirty="0">
              <a:effectLst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</a:rPr>
              <a:t>La </a:t>
            </a:r>
            <a:r>
              <a:rPr lang="en-US" sz="1700" b="0" i="0" dirty="0" err="1">
                <a:effectLst/>
              </a:rPr>
              <a:t>comunicación</a:t>
            </a:r>
            <a:r>
              <a:rPr lang="en-US" sz="1700" b="0" i="0" dirty="0">
                <a:effectLst/>
              </a:rPr>
              <a:t> es un proceso que </a:t>
            </a:r>
            <a:r>
              <a:rPr lang="en-US" sz="1700" b="0" i="0" dirty="0" err="1">
                <a:effectLst/>
              </a:rPr>
              <a:t>consiste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en</a:t>
            </a:r>
            <a:r>
              <a:rPr lang="en-US" sz="1700" b="0" i="0" dirty="0">
                <a:effectLst/>
              </a:rPr>
              <a:t> la </a:t>
            </a:r>
            <a:r>
              <a:rPr lang="en-US" sz="1700" b="0" i="0" dirty="0" err="1">
                <a:effectLst/>
              </a:rPr>
              <a:t>transmisión</a:t>
            </a:r>
            <a:r>
              <a:rPr lang="en-US" sz="1700" b="0" i="0" dirty="0">
                <a:effectLst/>
              </a:rPr>
              <a:t> e </a:t>
            </a:r>
            <a:r>
              <a:rPr lang="en-US" sz="1700" b="0" i="0" dirty="0" err="1">
                <a:effectLst/>
              </a:rPr>
              <a:t>intercambio</a:t>
            </a:r>
            <a:r>
              <a:rPr lang="en-US" sz="1700" b="0" i="0" dirty="0">
                <a:effectLst/>
              </a:rPr>
              <a:t> de </a:t>
            </a:r>
            <a:r>
              <a:rPr lang="en-US" sz="1700" b="0" i="0" dirty="0" err="1">
                <a:effectLst/>
              </a:rPr>
              <a:t>mensajes</a:t>
            </a:r>
            <a:r>
              <a:rPr lang="en-US" sz="1700" b="0" i="0" dirty="0">
                <a:effectLst/>
              </a:rPr>
              <a:t> entre un </a:t>
            </a:r>
            <a:r>
              <a:rPr lang="en-US" sz="1700" b="0" i="0" dirty="0" err="1">
                <a:effectLst/>
              </a:rPr>
              <a:t>emisor</a:t>
            </a:r>
            <a:r>
              <a:rPr lang="en-US" sz="1700" b="0" i="0" dirty="0">
                <a:effectLst/>
              </a:rPr>
              <a:t> y un receptor.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 fontAlgn="t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</a:rPr>
              <a:t>El proceso </a:t>
            </a:r>
            <a:r>
              <a:rPr lang="en-US" sz="1700" b="0" i="0" dirty="0" err="1">
                <a:effectLst/>
              </a:rPr>
              <a:t>comunicativo</a:t>
            </a:r>
            <a:r>
              <a:rPr lang="en-US" sz="1700" b="0" i="0" dirty="0">
                <a:effectLst/>
              </a:rPr>
              <a:t> es </a:t>
            </a:r>
            <a:r>
              <a:rPr lang="en-US" sz="1700" b="0" i="0" dirty="0" err="1">
                <a:effectLst/>
              </a:rPr>
              <a:t>esencial</a:t>
            </a:r>
            <a:r>
              <a:rPr lang="en-US" sz="1700" b="0" i="0" dirty="0">
                <a:effectLst/>
              </a:rPr>
              <a:t> para la </a:t>
            </a:r>
            <a:r>
              <a:rPr lang="en-US" sz="1700" b="0" i="0" dirty="0" err="1">
                <a:effectLst/>
              </a:rPr>
              <a:t>vida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en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sociedad</a:t>
            </a:r>
            <a:r>
              <a:rPr lang="en-US" sz="1700" b="0" i="0" dirty="0">
                <a:effectLst/>
              </a:rPr>
              <a:t>: </a:t>
            </a:r>
            <a:r>
              <a:rPr lang="en-US" sz="1700" b="0" i="0" dirty="0" err="1">
                <a:effectLst/>
              </a:rPr>
              <a:t>permite</a:t>
            </a:r>
            <a:r>
              <a:rPr lang="en-US" sz="1700" b="0" i="0" dirty="0">
                <a:effectLst/>
              </a:rPr>
              <a:t> que los </a:t>
            </a:r>
            <a:r>
              <a:rPr lang="en-US" sz="1700" b="0" i="0" dirty="0" err="1">
                <a:effectLst/>
              </a:rPr>
              <a:t>seres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humanos</a:t>
            </a:r>
            <a:r>
              <a:rPr lang="en-US" sz="1700" b="0" i="0" dirty="0">
                <a:effectLst/>
              </a:rPr>
              <a:t> se </a:t>
            </a:r>
            <a:r>
              <a:rPr lang="en-US" sz="1700" b="0" i="0" dirty="0" err="1">
                <a:effectLst/>
              </a:rPr>
              <a:t>expresen</a:t>
            </a:r>
            <a:r>
              <a:rPr lang="en-US" sz="1700" b="0" i="0" dirty="0">
                <a:effectLst/>
              </a:rPr>
              <a:t> y </a:t>
            </a:r>
            <a:r>
              <a:rPr lang="en-US" sz="1700" b="0" i="0" dirty="0" err="1">
                <a:effectLst/>
              </a:rPr>
              <a:t>compartan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información</a:t>
            </a:r>
            <a:r>
              <a:rPr lang="en-US" sz="1700" b="0" i="0" dirty="0">
                <a:effectLst/>
              </a:rPr>
              <a:t> entre </a:t>
            </a:r>
            <a:r>
              <a:rPr lang="en-US" sz="1700" b="0" i="0" dirty="0" err="1">
                <a:effectLst/>
              </a:rPr>
              <a:t>sí</a:t>
            </a:r>
            <a:r>
              <a:rPr lang="en-US" sz="1700" b="0" i="0" dirty="0">
                <a:effectLst/>
              </a:rPr>
              <a:t>, </a:t>
            </a:r>
            <a:r>
              <a:rPr lang="en-US" sz="1700" b="0" i="0" dirty="0" err="1">
                <a:effectLst/>
              </a:rPr>
              <a:t>establezcan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relaciones</a:t>
            </a:r>
            <a:r>
              <a:rPr lang="en-US" sz="1700" b="0" i="0" dirty="0">
                <a:effectLst/>
              </a:rPr>
              <a:t>, </a:t>
            </a:r>
            <a:r>
              <a:rPr lang="en-US" sz="1700" b="0" i="0" dirty="0" err="1">
                <a:effectLst/>
              </a:rPr>
              <a:t>lleguen</a:t>
            </a:r>
            <a:r>
              <a:rPr lang="en-US" sz="1700" b="0" i="0" dirty="0">
                <a:effectLst/>
              </a:rPr>
              <a:t> a </a:t>
            </a:r>
            <a:r>
              <a:rPr lang="en-US" sz="1700" b="0" i="0" dirty="0" err="1">
                <a:effectLst/>
              </a:rPr>
              <a:t>acuerdos</a:t>
            </a:r>
            <a:r>
              <a:rPr lang="en-US" sz="1700" b="0" i="0" dirty="0">
                <a:effectLst/>
              </a:rPr>
              <a:t> y </a:t>
            </a:r>
            <a:r>
              <a:rPr lang="en-US" sz="1700" b="0" i="0" dirty="0" err="1">
                <a:effectLst/>
              </a:rPr>
              <a:t>sean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capaces</a:t>
            </a:r>
            <a:r>
              <a:rPr lang="en-US" sz="1700" b="0" i="0" dirty="0">
                <a:effectLst/>
              </a:rPr>
              <a:t> de </a:t>
            </a:r>
            <a:r>
              <a:rPr lang="en-US" sz="1700" b="0" i="0" dirty="0" err="1">
                <a:effectLst/>
              </a:rPr>
              <a:t>organizarse</a:t>
            </a:r>
            <a:r>
              <a:rPr lang="en-US" sz="1700" b="0" i="0" dirty="0">
                <a:effectLst/>
              </a:rPr>
              <a:t>.</a:t>
            </a:r>
          </a:p>
          <a:p>
            <a:pPr indent="-228600" fontAlgn="t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</a:rPr>
              <a:t>La </a:t>
            </a:r>
            <a:r>
              <a:rPr lang="en-US" sz="1700" b="0" i="0" dirty="0" err="1">
                <a:effectLst/>
              </a:rPr>
              <a:t>comunicación</a:t>
            </a:r>
            <a:r>
              <a:rPr lang="en-US" sz="1700" b="0" i="0" dirty="0">
                <a:effectLst/>
              </a:rPr>
              <a:t>, </a:t>
            </a:r>
            <a:r>
              <a:rPr lang="en-US" sz="1700" b="0" i="0" dirty="0" err="1">
                <a:effectLst/>
              </a:rPr>
              <a:t>además</a:t>
            </a:r>
            <a:r>
              <a:rPr lang="en-US" sz="1700" b="0" i="0" dirty="0">
                <a:effectLst/>
              </a:rPr>
              <a:t>, </a:t>
            </a:r>
            <a:r>
              <a:rPr lang="en-US" sz="1700" b="0" i="0" dirty="0" err="1">
                <a:effectLst/>
              </a:rPr>
              <a:t>puede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llevarse</a:t>
            </a:r>
            <a:r>
              <a:rPr lang="en-US" sz="1700" b="0" i="0" dirty="0">
                <a:effectLst/>
              </a:rPr>
              <a:t> a </a:t>
            </a:r>
            <a:r>
              <a:rPr lang="en-US" sz="1700" b="0" i="0" dirty="0" err="1">
                <a:effectLst/>
              </a:rPr>
              <a:t>cabo</a:t>
            </a:r>
            <a:r>
              <a:rPr lang="en-US" sz="1700" b="0" i="0" dirty="0">
                <a:effectLst/>
              </a:rPr>
              <a:t> de </a:t>
            </a:r>
            <a:r>
              <a:rPr lang="en-US" sz="1700" b="0" i="0" dirty="0" err="1">
                <a:effectLst/>
              </a:rPr>
              <a:t>diferentes</a:t>
            </a:r>
            <a:r>
              <a:rPr lang="en-US" sz="1700" b="0" i="0" dirty="0">
                <a:effectLst/>
              </a:rPr>
              <a:t> </a:t>
            </a:r>
            <a:r>
              <a:rPr lang="en-US" sz="1700" b="0" i="0" dirty="0" err="1">
                <a:effectLst/>
              </a:rPr>
              <a:t>maneras</a:t>
            </a:r>
            <a:r>
              <a:rPr lang="en-US" sz="1700" b="0" i="0" dirty="0">
                <a:effectLst/>
              </a:rPr>
              <a:t>: verbal, </a:t>
            </a:r>
            <a:r>
              <a:rPr lang="en-US" sz="1700" b="0" i="0" dirty="0" err="1">
                <a:effectLst/>
              </a:rPr>
              <a:t>utilizando</a:t>
            </a:r>
            <a:r>
              <a:rPr lang="en-US" sz="1700" b="0" i="0" dirty="0">
                <a:effectLst/>
              </a:rPr>
              <a:t> un </a:t>
            </a:r>
            <a:r>
              <a:rPr lang="en-US" sz="1700" b="0" i="0" dirty="0" err="1">
                <a:effectLst/>
              </a:rPr>
              <a:t>lenguaje</a:t>
            </a:r>
            <a:r>
              <a:rPr lang="en-US" sz="1700" b="0" i="0" dirty="0">
                <a:effectLst/>
              </a:rPr>
              <a:t> o </a:t>
            </a:r>
            <a:r>
              <a:rPr lang="en-US" sz="1700" b="0" i="0" dirty="0" err="1">
                <a:effectLst/>
              </a:rPr>
              <a:t>idioma</a:t>
            </a:r>
            <a:r>
              <a:rPr lang="en-US" sz="1700" b="0" i="0" dirty="0">
                <a:effectLst/>
              </a:rPr>
              <a:t>, o no verbal, </a:t>
            </a:r>
            <a:r>
              <a:rPr lang="en-US" sz="1700" b="0" i="0" dirty="0" err="1">
                <a:effectLst/>
              </a:rPr>
              <a:t>valiéndose</a:t>
            </a:r>
            <a:r>
              <a:rPr lang="en-US" sz="1700" b="0" i="0" dirty="0">
                <a:effectLst/>
              </a:rPr>
              <a:t> de </a:t>
            </a:r>
            <a:r>
              <a:rPr lang="en-US" sz="1700" b="0" i="0" dirty="0" err="1">
                <a:effectLst/>
              </a:rPr>
              <a:t>gestos</a:t>
            </a:r>
            <a:r>
              <a:rPr lang="en-US" sz="1700" b="0" i="0" dirty="0">
                <a:effectLst/>
              </a:rPr>
              <a:t>, </a:t>
            </a:r>
            <a:r>
              <a:rPr lang="en-US" sz="1700" b="0" i="0" dirty="0" err="1">
                <a:effectLst/>
              </a:rPr>
              <a:t>lenguaje</a:t>
            </a:r>
            <a:r>
              <a:rPr lang="en-US" sz="1700" b="0" i="0" dirty="0">
                <a:effectLst/>
              </a:rPr>
              <a:t> corporal o </a:t>
            </a:r>
            <a:r>
              <a:rPr lang="en-US" sz="1700" b="0" i="0" dirty="0" err="1">
                <a:effectLst/>
              </a:rPr>
              <a:t>signos</a:t>
            </a:r>
            <a:r>
              <a:rPr lang="en-US" sz="1700" b="0" i="0" dirty="0">
                <a:effectLst/>
              </a:rPr>
              <a:t> no </a:t>
            </a:r>
            <a:r>
              <a:rPr lang="en-US" sz="1700" b="0" i="0" dirty="0" err="1">
                <a:effectLst/>
              </a:rPr>
              <a:t>lingüísticos</a:t>
            </a:r>
            <a:r>
              <a:rPr lang="en-US" sz="1700" b="0" i="0" dirty="0">
                <a:effectLst/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a comunicacion uno">
            <a:extLst>
              <a:ext uri="{FF2B5EF4-FFF2-40B4-BE49-F238E27FC236}">
                <a16:creationId xmlns:a16="http://schemas.microsoft.com/office/drawing/2014/main" id="{C7504A5F-5C87-4484-9930-2B27C87F7D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4" r="12388" b="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9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720CC4-8C74-4B85-BC33-DC2462E3F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0" i="0" dirty="0">
                <a:effectLst/>
              </a:rPr>
              <a:t>Los </a:t>
            </a:r>
            <a:r>
              <a:rPr lang="en-US" sz="2500" b="0" i="0" dirty="0" err="1">
                <a:effectLst/>
              </a:rPr>
              <a:t>elementos</a:t>
            </a:r>
            <a:r>
              <a:rPr lang="en-US" sz="2500" b="0" i="0" dirty="0">
                <a:effectLst/>
              </a:rPr>
              <a:t> que </a:t>
            </a:r>
            <a:r>
              <a:rPr lang="en-US" sz="2500" b="0" i="0" dirty="0" err="1">
                <a:effectLst/>
              </a:rPr>
              <a:t>componen</a:t>
            </a:r>
            <a:r>
              <a:rPr lang="en-US" sz="2500" b="0" i="0" dirty="0">
                <a:effectLst/>
              </a:rPr>
              <a:t> el proceso de la </a:t>
            </a:r>
            <a:r>
              <a:rPr lang="en-US" sz="2500" b="0" i="0" dirty="0" err="1">
                <a:effectLst/>
              </a:rPr>
              <a:t>comunicación</a:t>
            </a:r>
            <a:r>
              <a:rPr lang="en-US" sz="2500" b="0" i="0" dirty="0">
                <a:effectLst/>
              </a:rPr>
              <a:t> son:</a:t>
            </a:r>
            <a:br>
              <a:rPr lang="en-US" sz="2500" b="0" i="0" dirty="0">
                <a:effectLst/>
              </a:rPr>
            </a:br>
            <a:endParaRPr lang="en-US" sz="2500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C956A1-4FB0-4740-B8D3-28CA2C9D2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719" y="2224323"/>
            <a:ext cx="4559425" cy="4085768"/>
          </a:xfr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 err="1">
                <a:effectLst/>
              </a:rPr>
              <a:t>Emisor</a:t>
            </a:r>
            <a:r>
              <a:rPr lang="en-US" sz="2200" b="0" i="0" dirty="0">
                <a:effectLst/>
              </a:rPr>
              <a:t>: es </a:t>
            </a:r>
            <a:r>
              <a:rPr lang="en-US" sz="2200" b="0" i="0" dirty="0" err="1">
                <a:effectLst/>
              </a:rPr>
              <a:t>quien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transmite</a:t>
            </a:r>
            <a:r>
              <a:rPr lang="en-US" sz="2200" b="0" i="0" dirty="0">
                <a:effectLst/>
              </a:rPr>
              <a:t> el </a:t>
            </a:r>
            <a:r>
              <a:rPr lang="en-US" sz="2200" b="0" i="0" dirty="0" err="1">
                <a:effectLst/>
              </a:rPr>
              <a:t>mensaje</a:t>
            </a:r>
            <a:endParaRPr lang="en-US" sz="2200" b="0" i="0" dirty="0">
              <a:effectLst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>
                <a:effectLst/>
              </a:rPr>
              <a:t>Receptor</a:t>
            </a:r>
            <a:r>
              <a:rPr lang="en-US" sz="2200" b="0" i="0" dirty="0">
                <a:effectLst/>
              </a:rPr>
              <a:t>: es el que </a:t>
            </a:r>
            <a:r>
              <a:rPr lang="en-US" sz="2200" b="0" i="0" dirty="0" err="1">
                <a:effectLst/>
              </a:rPr>
              <a:t>recibe</a:t>
            </a:r>
            <a:r>
              <a:rPr lang="en-US" sz="2200" b="0" i="0" dirty="0">
                <a:effectLst/>
              </a:rPr>
              <a:t> el </a:t>
            </a:r>
            <a:r>
              <a:rPr lang="en-US" sz="2200" b="0" i="0" dirty="0" err="1">
                <a:effectLst/>
              </a:rPr>
              <a:t>mensaje</a:t>
            </a:r>
            <a:r>
              <a:rPr lang="en-US" sz="2200" b="0" i="0" dirty="0">
                <a:effectLst/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>
                <a:effectLst/>
              </a:rPr>
              <a:t>Código</a:t>
            </a:r>
            <a:r>
              <a:rPr lang="en-US" sz="2200" b="0" i="0" dirty="0">
                <a:effectLst/>
              </a:rPr>
              <a:t>: es el conjunto de </a:t>
            </a:r>
            <a:r>
              <a:rPr lang="en-US" sz="2200" b="0" i="0" dirty="0" err="1">
                <a:effectLst/>
              </a:rPr>
              <a:t>signos</a:t>
            </a:r>
            <a:r>
              <a:rPr lang="en-US" sz="2200" b="0" i="0" dirty="0">
                <a:effectLst/>
              </a:rPr>
              <a:t> que </a:t>
            </a:r>
            <a:r>
              <a:rPr lang="en-US" sz="2200" b="0" i="0" dirty="0" err="1">
                <a:effectLst/>
              </a:rPr>
              <a:t>serán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utilizados</a:t>
            </a:r>
            <a:r>
              <a:rPr lang="en-US" sz="2200" b="0" i="0" dirty="0">
                <a:effectLst/>
              </a:rPr>
              <a:t> para </a:t>
            </a:r>
            <a:r>
              <a:rPr lang="en-US" sz="2200" b="0" i="0" dirty="0" err="1">
                <a:effectLst/>
              </a:rPr>
              <a:t>crear</a:t>
            </a:r>
            <a:r>
              <a:rPr lang="en-US" sz="2200" b="0" i="0" dirty="0">
                <a:effectLst/>
              </a:rPr>
              <a:t> el </a:t>
            </a:r>
            <a:r>
              <a:rPr lang="en-US" sz="2200" b="0" i="0" dirty="0" err="1">
                <a:effectLst/>
              </a:rPr>
              <a:t>mensaje</a:t>
            </a:r>
            <a:r>
              <a:rPr lang="en-US" sz="2200" b="0" i="0" dirty="0">
                <a:effectLst/>
              </a:rPr>
              <a:t> (palabras, </a:t>
            </a:r>
            <a:r>
              <a:rPr lang="en-US" sz="2200" b="0" i="0" dirty="0" err="1">
                <a:effectLst/>
              </a:rPr>
              <a:t>gestos</a:t>
            </a:r>
            <a:r>
              <a:rPr lang="en-US" sz="2200" b="0" i="0" dirty="0">
                <a:effectLst/>
              </a:rPr>
              <a:t>, </a:t>
            </a:r>
            <a:r>
              <a:rPr lang="en-US" sz="2200" b="0" i="0" dirty="0" err="1">
                <a:effectLst/>
              </a:rPr>
              <a:t>símbolos</a:t>
            </a:r>
            <a:r>
              <a:rPr lang="en-US" sz="2200" b="0" i="0" dirty="0">
                <a:effectLst/>
              </a:rPr>
              <a:t>).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 err="1">
                <a:effectLst/>
              </a:rPr>
              <a:t>Mensaje</a:t>
            </a:r>
            <a:r>
              <a:rPr lang="en-US" sz="2200" b="0" i="0" dirty="0">
                <a:effectLst/>
              </a:rPr>
              <a:t>: es la </a:t>
            </a:r>
            <a:r>
              <a:rPr lang="en-US" sz="2200" b="0" i="0" dirty="0" err="1">
                <a:effectLst/>
              </a:rPr>
              <a:t>información</a:t>
            </a:r>
            <a:r>
              <a:rPr lang="en-US" sz="2200" b="0" i="0" dirty="0">
                <a:effectLst/>
              </a:rPr>
              <a:t> o conjunto de </a:t>
            </a:r>
            <a:r>
              <a:rPr lang="en-US" sz="2200" b="0" i="0" dirty="0" err="1">
                <a:effectLst/>
              </a:rPr>
              <a:t>datos</a:t>
            </a:r>
            <a:r>
              <a:rPr lang="en-US" sz="2200" b="0" i="0" dirty="0">
                <a:effectLst/>
              </a:rPr>
              <a:t> que se </a:t>
            </a:r>
            <a:r>
              <a:rPr lang="en-US" sz="2200" b="0" i="0" dirty="0" err="1">
                <a:effectLst/>
              </a:rPr>
              <a:t>transmiten</a:t>
            </a:r>
            <a:r>
              <a:rPr lang="en-US" sz="2200" b="0" i="0" dirty="0">
                <a:effectLst/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>
                <a:effectLst/>
              </a:rPr>
              <a:t>Canal de </a:t>
            </a:r>
            <a:r>
              <a:rPr lang="en-US" sz="2200" b="1" i="0" dirty="0" err="1">
                <a:effectLst/>
              </a:rPr>
              <a:t>comunicación</a:t>
            </a:r>
            <a:r>
              <a:rPr lang="en-US" sz="2200" b="0" i="0" dirty="0">
                <a:effectLst/>
              </a:rPr>
              <a:t>: es el medio </a:t>
            </a:r>
            <a:r>
              <a:rPr lang="en-US" sz="2200" b="0" i="0" dirty="0" err="1">
                <a:effectLst/>
              </a:rPr>
              <a:t>físico</a:t>
            </a:r>
            <a:r>
              <a:rPr lang="en-US" sz="2200" b="0" i="0" dirty="0">
                <a:effectLst/>
              </a:rPr>
              <a:t> que se </a:t>
            </a:r>
            <a:r>
              <a:rPr lang="en-US" sz="2200" b="0" i="0" dirty="0" err="1">
                <a:effectLst/>
              </a:rPr>
              <a:t>utilizará</a:t>
            </a:r>
            <a:r>
              <a:rPr lang="en-US" sz="2200" b="0" i="0" dirty="0">
                <a:effectLst/>
              </a:rPr>
              <a:t> para </a:t>
            </a:r>
            <a:r>
              <a:rPr lang="en-US" sz="2200" b="0" i="0" dirty="0" err="1">
                <a:effectLst/>
              </a:rPr>
              <a:t>enviar</a:t>
            </a:r>
            <a:r>
              <a:rPr lang="en-US" sz="2200" b="0" i="0" dirty="0">
                <a:effectLst/>
              </a:rPr>
              <a:t> el </a:t>
            </a:r>
            <a:r>
              <a:rPr lang="en-US" sz="2200" b="0" i="0" dirty="0" err="1">
                <a:effectLst/>
              </a:rPr>
              <a:t>mensaje</a:t>
            </a:r>
            <a:r>
              <a:rPr lang="en-US" sz="2200" b="0" i="0" dirty="0">
                <a:effectLst/>
              </a:rPr>
              <a:t>, </a:t>
            </a:r>
            <a:r>
              <a:rPr lang="en-US" sz="2200" b="0" i="0" dirty="0" err="1">
                <a:effectLst/>
              </a:rPr>
              <a:t>como</a:t>
            </a:r>
            <a:r>
              <a:rPr lang="en-US" sz="2200" b="0" i="0" dirty="0">
                <a:effectLst/>
              </a:rPr>
              <a:t> carta, </a:t>
            </a:r>
            <a:r>
              <a:rPr lang="en-US" sz="2200" b="0" i="0" dirty="0" err="1">
                <a:effectLst/>
              </a:rPr>
              <a:t>teléfono</a:t>
            </a:r>
            <a:r>
              <a:rPr lang="en-US" sz="2200" b="0" i="0" dirty="0">
                <a:effectLst/>
              </a:rPr>
              <a:t>, </a:t>
            </a:r>
            <a:r>
              <a:rPr lang="en-US" sz="2200" b="0" i="0" dirty="0" err="1">
                <a:effectLst/>
              </a:rPr>
              <a:t>televisión</a:t>
            </a:r>
            <a:r>
              <a:rPr lang="en-US" sz="2200" b="0" i="0" dirty="0">
                <a:effectLst/>
              </a:rPr>
              <a:t>, internet, el </a:t>
            </a:r>
            <a:r>
              <a:rPr lang="en-US" sz="2200" b="0" i="0" dirty="0" err="1">
                <a:effectLst/>
              </a:rPr>
              <a:t>propio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aire</a:t>
            </a:r>
            <a:r>
              <a:rPr lang="en-US" sz="2200" b="0" i="0" dirty="0">
                <a:effectLst/>
              </a:rPr>
              <a:t>, etc.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 err="1">
                <a:effectLst/>
              </a:rPr>
              <a:t>Ruido</a:t>
            </a:r>
            <a:r>
              <a:rPr lang="en-US" sz="2200" b="0" i="0" dirty="0">
                <a:effectLst/>
              </a:rPr>
              <a:t>: son </a:t>
            </a:r>
            <a:r>
              <a:rPr lang="en-US" sz="2200" b="0" i="0" dirty="0" err="1">
                <a:effectLst/>
              </a:rPr>
              <a:t>todas</a:t>
            </a:r>
            <a:r>
              <a:rPr lang="en-US" sz="2200" b="0" i="0" dirty="0">
                <a:effectLst/>
              </a:rPr>
              <a:t> las </a:t>
            </a:r>
            <a:r>
              <a:rPr lang="en-US" sz="2200" b="0" i="0" dirty="0" err="1">
                <a:effectLst/>
              </a:rPr>
              <a:t>distorsiones</a:t>
            </a:r>
            <a:r>
              <a:rPr lang="en-US" sz="2200" b="0" i="0" dirty="0">
                <a:effectLst/>
              </a:rPr>
              <a:t> que </a:t>
            </a:r>
            <a:r>
              <a:rPr lang="en-US" sz="2200" b="0" i="0" dirty="0" err="1">
                <a:effectLst/>
              </a:rPr>
              <a:t>pueden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influir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en</a:t>
            </a:r>
            <a:r>
              <a:rPr lang="en-US" sz="2200" b="0" i="0" dirty="0">
                <a:effectLst/>
              </a:rPr>
              <a:t> la </a:t>
            </a:r>
            <a:r>
              <a:rPr lang="en-US" sz="2200" b="0" i="0" dirty="0" err="1">
                <a:effectLst/>
              </a:rPr>
              <a:t>recepción</a:t>
            </a:r>
            <a:r>
              <a:rPr lang="en-US" sz="2200" b="0" i="0" dirty="0">
                <a:effectLst/>
              </a:rPr>
              <a:t> del </a:t>
            </a:r>
            <a:r>
              <a:rPr lang="en-US" sz="2200" b="0" i="0" dirty="0" err="1">
                <a:effectLst/>
              </a:rPr>
              <a:t>mensaje</a:t>
            </a:r>
            <a:r>
              <a:rPr lang="en-US" sz="2200" b="0" i="0" dirty="0">
                <a:effectLst/>
              </a:rPr>
              <a:t> original, y </a:t>
            </a:r>
            <a:r>
              <a:rPr lang="en-US" sz="2200" b="0" i="0" dirty="0" err="1">
                <a:effectLst/>
              </a:rPr>
              <a:t>pueden</a:t>
            </a:r>
            <a:r>
              <a:rPr lang="en-US" sz="2200" b="0" i="0" dirty="0">
                <a:effectLst/>
              </a:rPr>
              <a:t> ser tanto del </a:t>
            </a:r>
            <a:r>
              <a:rPr lang="en-US" sz="2200" b="0" i="0" dirty="0" err="1">
                <a:effectLst/>
              </a:rPr>
              <a:t>emisor</a:t>
            </a:r>
            <a:r>
              <a:rPr lang="en-US" sz="2200" b="0" i="0" dirty="0">
                <a:effectLst/>
              </a:rPr>
              <a:t>, </a:t>
            </a:r>
            <a:r>
              <a:rPr lang="en-US" sz="2200" b="0" i="0" dirty="0" err="1">
                <a:effectLst/>
              </a:rPr>
              <a:t>como</a:t>
            </a:r>
            <a:r>
              <a:rPr lang="en-US" sz="2200" b="0" i="0" dirty="0">
                <a:effectLst/>
              </a:rPr>
              <a:t> del canal o del receptor.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 err="1">
                <a:effectLst/>
              </a:rPr>
              <a:t>Retroalimentación</a:t>
            </a:r>
            <a:r>
              <a:rPr lang="en-US" sz="2200" b="1" i="0" dirty="0">
                <a:effectLst/>
              </a:rPr>
              <a:t> o </a:t>
            </a:r>
            <a:r>
              <a:rPr lang="en-US" sz="2200" b="1" i="1" dirty="0">
                <a:effectLst/>
              </a:rPr>
              <a:t>feedback</a:t>
            </a:r>
            <a:r>
              <a:rPr lang="en-US" sz="2200" b="0" i="0" dirty="0">
                <a:effectLst/>
              </a:rPr>
              <a:t>: </a:t>
            </a:r>
            <a:r>
              <a:rPr lang="en-US" sz="2200" b="0" i="0" dirty="0" err="1">
                <a:effectLst/>
              </a:rPr>
              <a:t>en</a:t>
            </a:r>
            <a:r>
              <a:rPr lang="en-US" sz="2200" b="0" i="0" dirty="0">
                <a:effectLst/>
              </a:rPr>
              <a:t> una </a:t>
            </a:r>
            <a:r>
              <a:rPr lang="en-US" sz="2200" b="0" i="0" dirty="0" err="1">
                <a:effectLst/>
              </a:rPr>
              <a:t>primera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instancia</a:t>
            </a:r>
            <a:r>
              <a:rPr lang="en-US" sz="2200" b="0" i="0" dirty="0">
                <a:effectLst/>
              </a:rPr>
              <a:t>, es la </a:t>
            </a:r>
            <a:r>
              <a:rPr lang="en-US" sz="2200" b="0" i="0" dirty="0" err="1">
                <a:effectLst/>
              </a:rPr>
              <a:t>respuesta</a:t>
            </a:r>
            <a:r>
              <a:rPr lang="en-US" sz="2200" b="0" i="0" dirty="0">
                <a:effectLst/>
              </a:rPr>
              <a:t> del receptor </a:t>
            </a:r>
            <a:r>
              <a:rPr lang="en-US" sz="2200" b="0" i="0" dirty="0" err="1">
                <a:effectLst/>
              </a:rPr>
              <a:t>hacia</a:t>
            </a:r>
            <a:r>
              <a:rPr lang="en-US" sz="2200" b="0" i="0" dirty="0">
                <a:effectLst/>
              </a:rPr>
              <a:t> el </a:t>
            </a:r>
            <a:r>
              <a:rPr lang="en-US" sz="2200" b="0" i="0" dirty="0" err="1">
                <a:effectLst/>
              </a:rPr>
              <a:t>mensaje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recibido</a:t>
            </a:r>
            <a:r>
              <a:rPr lang="en-US" sz="2200" b="0" i="0" dirty="0">
                <a:effectLst/>
              </a:rPr>
              <a:t>. Si </a:t>
            </a:r>
            <a:r>
              <a:rPr lang="en-US" sz="2200" b="0" i="0" dirty="0" err="1">
                <a:effectLst/>
              </a:rPr>
              <a:t>posteriormente</a:t>
            </a:r>
            <a:r>
              <a:rPr lang="en-US" sz="2200" b="0" i="0" dirty="0">
                <a:effectLst/>
              </a:rPr>
              <a:t> el </a:t>
            </a:r>
            <a:r>
              <a:rPr lang="en-US" sz="2200" b="0" i="0" dirty="0" err="1">
                <a:effectLst/>
              </a:rPr>
              <a:t>emisor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responde</a:t>
            </a:r>
            <a:r>
              <a:rPr lang="en-US" sz="2200" b="0" i="0" dirty="0">
                <a:effectLst/>
              </a:rPr>
              <a:t> a lo </a:t>
            </a:r>
            <a:r>
              <a:rPr lang="en-US" sz="2200" b="0" i="0" dirty="0" err="1">
                <a:effectLst/>
              </a:rPr>
              <a:t>enviado</a:t>
            </a:r>
            <a:r>
              <a:rPr lang="en-US" sz="2200" b="0" i="0" dirty="0">
                <a:effectLst/>
              </a:rPr>
              <a:t> por el receptor, </a:t>
            </a:r>
            <a:r>
              <a:rPr lang="en-US" sz="2200" b="0" i="0" dirty="0" err="1">
                <a:effectLst/>
              </a:rPr>
              <a:t>también</a:t>
            </a:r>
            <a:r>
              <a:rPr lang="en-US" sz="2200" b="0" i="0" dirty="0">
                <a:effectLst/>
              </a:rPr>
              <a:t> se </a:t>
            </a:r>
            <a:r>
              <a:rPr lang="en-US" sz="2200" b="0" i="0" dirty="0" err="1">
                <a:effectLst/>
              </a:rPr>
              <a:t>considera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retroalimentación</a:t>
            </a:r>
            <a:r>
              <a:rPr lang="en-US" sz="2200" b="0" i="0" dirty="0">
                <a:effectLst/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i="0" dirty="0" err="1">
                <a:effectLst/>
              </a:rPr>
              <a:t>Contexto</a:t>
            </a:r>
            <a:r>
              <a:rPr lang="en-US" sz="2200" b="0" i="0" dirty="0">
                <a:effectLst/>
              </a:rPr>
              <a:t>: son las </a:t>
            </a:r>
            <a:r>
              <a:rPr lang="en-US" sz="2200" b="0" i="0" dirty="0" err="1">
                <a:effectLst/>
              </a:rPr>
              <a:t>circunstancias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en</a:t>
            </a:r>
            <a:r>
              <a:rPr lang="en-US" sz="2200" b="0" i="0" dirty="0">
                <a:effectLst/>
              </a:rPr>
              <a:t> las que se </a:t>
            </a:r>
            <a:r>
              <a:rPr lang="en-US" sz="2200" b="0" i="0" dirty="0" err="1">
                <a:effectLst/>
              </a:rPr>
              <a:t>desarrolla</a:t>
            </a:r>
            <a:r>
              <a:rPr lang="en-US" sz="2200" b="0" i="0" dirty="0">
                <a:effectLst/>
              </a:rPr>
              <a:t> el proceso de </a:t>
            </a:r>
            <a:r>
              <a:rPr lang="en-US" sz="2200" b="0" i="0" dirty="0" err="1">
                <a:effectLst/>
              </a:rPr>
              <a:t>comunicación</a:t>
            </a:r>
            <a:r>
              <a:rPr lang="en-US" sz="2200" b="0" i="0" dirty="0">
                <a:effectLst/>
              </a:rPr>
              <a:t>. Tienen </a:t>
            </a:r>
            <a:r>
              <a:rPr lang="en-US" sz="2200" b="0" i="0" dirty="0" err="1">
                <a:effectLst/>
              </a:rPr>
              <a:t>influencia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directa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en</a:t>
            </a:r>
            <a:r>
              <a:rPr lang="en-US" sz="2200" b="0" i="0" dirty="0">
                <a:effectLst/>
              </a:rPr>
              <a:t> la </a:t>
            </a:r>
            <a:r>
              <a:rPr lang="en-US" sz="2200" b="0" i="0" dirty="0" err="1">
                <a:effectLst/>
              </a:rPr>
              <a:t>interpretación</a:t>
            </a:r>
            <a:r>
              <a:rPr lang="en-US" sz="2200" b="0" i="0" dirty="0">
                <a:effectLst/>
              </a:rPr>
              <a:t> del </a:t>
            </a:r>
            <a:r>
              <a:rPr lang="en-US" sz="2200" b="0" i="0" dirty="0" err="1">
                <a:effectLst/>
              </a:rPr>
              <a:t>mensaje</a:t>
            </a:r>
            <a:r>
              <a:rPr lang="en-US" sz="2200" b="0" i="0" dirty="0">
                <a:effectLst/>
              </a:rPr>
              <a:t> (</a:t>
            </a:r>
            <a:r>
              <a:rPr lang="en-US" sz="2200" b="0" i="0" dirty="0" err="1">
                <a:effectLst/>
              </a:rPr>
              <a:t>espacio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físico</a:t>
            </a:r>
            <a:r>
              <a:rPr lang="en-US" sz="2200" b="0" i="0" dirty="0">
                <a:effectLst/>
              </a:rPr>
              <a:t>, </a:t>
            </a:r>
            <a:r>
              <a:rPr lang="en-US" sz="2200" b="0" i="0" dirty="0" err="1">
                <a:effectLst/>
              </a:rPr>
              <a:t>marco</a:t>
            </a:r>
            <a:r>
              <a:rPr lang="en-US" sz="2200" b="0" i="0" dirty="0">
                <a:effectLst/>
              </a:rPr>
              <a:t> de </a:t>
            </a:r>
            <a:r>
              <a:rPr lang="en-US" sz="2200" b="0" i="0" dirty="0" err="1">
                <a:effectLst/>
              </a:rPr>
              <a:t>referencia</a:t>
            </a:r>
            <a:r>
              <a:rPr lang="en-US" sz="2200" b="0" i="0" dirty="0">
                <a:effectLst/>
              </a:rPr>
              <a:t> cultural del </a:t>
            </a:r>
            <a:r>
              <a:rPr lang="en-US" sz="2200" b="0" i="0" dirty="0" err="1">
                <a:effectLst/>
              </a:rPr>
              <a:t>emisor</a:t>
            </a:r>
            <a:r>
              <a:rPr lang="en-US" sz="2200" b="0" i="0" dirty="0">
                <a:effectLst/>
              </a:rPr>
              <a:t> y el receptor, </a:t>
            </a:r>
            <a:r>
              <a:rPr lang="en-US" sz="2200" b="0" i="0" dirty="0" err="1">
                <a:effectLst/>
              </a:rPr>
              <a:t>contexto</a:t>
            </a:r>
            <a:r>
              <a:rPr lang="en-US" sz="2200" b="0" i="0" dirty="0">
                <a:effectLst/>
              </a:rPr>
              <a:t> social, etc.)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Ciclo de la comunicación: fases e importancia.">
            <a:extLst>
              <a:ext uri="{FF2B5EF4-FFF2-40B4-BE49-F238E27FC236}">
                <a16:creationId xmlns:a16="http://schemas.microsoft.com/office/drawing/2014/main" id="{8D7D36C7-C5F1-47FB-ACE2-2F5AE25FE2B6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8" r="17384" b="-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99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67266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8D6794E-974E-4C83-B79B-11D7BB24982A}"/>
              </a:ext>
            </a:extLst>
          </p:cNvPr>
          <p:cNvSpPr txBox="1"/>
          <p:nvPr/>
        </p:nvSpPr>
        <p:spPr>
          <a:xfrm>
            <a:off x="937363" y="1325778"/>
            <a:ext cx="4991629" cy="3677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0" dirty="0">
                <a:effectLst/>
              </a:rPr>
              <a:t>El </a:t>
            </a:r>
            <a:r>
              <a:rPr lang="en-US" i="0" dirty="0" err="1">
                <a:effectLst/>
              </a:rPr>
              <a:t>código</a:t>
            </a:r>
            <a:r>
              <a:rPr lang="en-US" i="0" dirty="0">
                <a:effectLst/>
              </a:rPr>
              <a:t> morse, </a:t>
            </a:r>
            <a:r>
              <a:rPr lang="en-US" i="0" dirty="0" err="1">
                <a:effectLst/>
              </a:rPr>
              <a:t>también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conocido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como</a:t>
            </a:r>
            <a:r>
              <a:rPr lang="en-US" i="0" dirty="0">
                <a:effectLst/>
              </a:rPr>
              <a:t> </a:t>
            </a:r>
            <a:r>
              <a:rPr lang="en-US" i="0" dirty="0" err="1">
                <a:effectLst/>
              </a:rPr>
              <a:t>alfabeto</a:t>
            </a:r>
            <a:r>
              <a:rPr lang="en-US" i="0" dirty="0">
                <a:effectLst/>
              </a:rPr>
              <a:t> morse o clave morse, es un </a:t>
            </a:r>
            <a:r>
              <a:rPr lang="en-US" i="0" dirty="0" err="1">
                <a:effectLst/>
              </a:rPr>
              <a:t>sistema</a:t>
            </a:r>
            <a:r>
              <a:rPr lang="en-US" i="0" dirty="0">
                <a:effectLst/>
              </a:rPr>
              <a:t> de </a:t>
            </a:r>
            <a:r>
              <a:rPr lang="en-US" i="0" dirty="0" err="1">
                <a:effectLst/>
              </a:rPr>
              <a:t>representación</a:t>
            </a:r>
            <a:r>
              <a:rPr lang="en-US" i="0" dirty="0">
                <a:effectLst/>
              </a:rPr>
              <a:t> de </a:t>
            </a:r>
            <a:r>
              <a:rPr lang="en-US" i="0" dirty="0" err="1">
                <a:effectLst/>
              </a:rPr>
              <a:t>letras</a:t>
            </a:r>
            <a:r>
              <a:rPr lang="en-US" i="0" dirty="0">
                <a:effectLst/>
              </a:rPr>
              <a:t> y </a:t>
            </a:r>
            <a:r>
              <a:rPr lang="en-US" i="0" dirty="0" err="1">
                <a:effectLst/>
              </a:rPr>
              <a:t>números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mediante</a:t>
            </a:r>
            <a:r>
              <a:rPr lang="en-US" i="0" dirty="0">
                <a:effectLst/>
              </a:rPr>
              <a:t> </a:t>
            </a:r>
            <a:r>
              <a:rPr lang="en-US" i="0" u="none" strike="noStrike" dirty="0" err="1">
                <a:effectLst/>
              </a:rPr>
              <a:t>señales</a:t>
            </a:r>
            <a:r>
              <a:rPr lang="en-US" i="0" dirty="0">
                <a:effectLst/>
              </a:rPr>
              <a:t> </a:t>
            </a:r>
            <a:r>
              <a:rPr lang="en-US" i="0" dirty="0" err="1">
                <a:effectLst/>
              </a:rPr>
              <a:t>emitidas</a:t>
            </a:r>
            <a:r>
              <a:rPr lang="en-US" i="0" dirty="0">
                <a:effectLst/>
              </a:rPr>
              <a:t> de forma </a:t>
            </a:r>
            <a:r>
              <a:rPr lang="en-US" i="0" dirty="0" err="1">
                <a:effectLst/>
              </a:rPr>
              <a:t>intermitente</a:t>
            </a:r>
            <a:r>
              <a:rPr lang="en-US" i="0" dirty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16299" y="608401"/>
            <a:ext cx="4637502" cy="55934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Morse binario | Ciencia | EL PAÍS">
            <a:extLst>
              <a:ext uri="{FF2B5EF4-FFF2-40B4-BE49-F238E27FC236}">
                <a16:creationId xmlns:a16="http://schemas.microsoft.com/office/drawing/2014/main" id="{DAEEBBA4-CD85-4B62-B963-17CD396F0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0493" y="2291455"/>
            <a:ext cx="4223252" cy="233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A911AF8-D7C8-4D63-9578-93F501945D47}"/>
              </a:ext>
            </a:extLst>
          </p:cNvPr>
          <p:cNvSpPr txBox="1"/>
          <p:nvPr/>
        </p:nvSpPr>
        <p:spPr>
          <a:xfrm>
            <a:off x="1769012" y="1030313"/>
            <a:ext cx="6098344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0" i="0" dirty="0">
                <a:effectLst/>
              </a:rPr>
              <a:t>Código Morse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CC6F098-0A19-4704-B8A9-9FEBBBE0F585}"/>
              </a:ext>
            </a:extLst>
          </p:cNvPr>
          <p:cNvSpPr txBox="1"/>
          <p:nvPr/>
        </p:nvSpPr>
        <p:spPr>
          <a:xfrm>
            <a:off x="1164102" y="3918555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3"/>
              </a:rPr>
              <a:t>https://youtu.be/b55qZVwbomU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52321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3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6A9599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9380FA-6A2E-456E-9FA7-ED0A7AE2A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Pasos del proceso de comunicación.</a:t>
            </a:r>
          </a:p>
        </p:txBody>
      </p:sp>
      <p:pic>
        <p:nvPicPr>
          <p:cNvPr id="3074" name="Picture 2" descr="Problemas en el habla y la comunicación | Divulgación Dinámica">
            <a:extLst>
              <a:ext uri="{FF2B5EF4-FFF2-40B4-BE49-F238E27FC236}">
                <a16:creationId xmlns:a16="http://schemas.microsoft.com/office/drawing/2014/main" id="{59E4BB8F-17E3-450D-87AD-E77B2F0BEC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2" r="-1" b="-1"/>
          <a:stretch/>
        </p:blipFill>
        <p:spPr bwMode="auto">
          <a:xfrm>
            <a:off x="327547" y="2454903"/>
            <a:ext cx="7058306" cy="408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Rectangle 13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25E60B-BAFF-4B70-BEC9-993E4EF21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i="0">
                <a:solidFill>
                  <a:srgbClr val="FFFFFF"/>
                </a:solidFill>
                <a:effectLst/>
              </a:rPr>
              <a:t>La intención de comunicar</a:t>
            </a:r>
            <a:r>
              <a:rPr lang="en-US" sz="2000" b="0" i="0">
                <a:solidFill>
                  <a:srgbClr val="FFFFFF"/>
                </a:solidFill>
                <a:effectLst/>
              </a:rPr>
              <a:t>: se requiere de uno o varios emisores que quieran enviar un mensaje.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i="0">
                <a:solidFill>
                  <a:srgbClr val="FFFFFF"/>
                </a:solidFill>
                <a:effectLst/>
              </a:rPr>
              <a:t>La interpretación del mensaje</a:t>
            </a:r>
            <a:r>
              <a:rPr lang="en-US" sz="2000" b="0" i="0">
                <a:solidFill>
                  <a:srgbClr val="FFFFFF"/>
                </a:solidFill>
                <a:effectLst/>
              </a:rPr>
              <a:t>: aquí entra en juego el contexto del receptor, ya que dependiendo de factores biológicos, psicológicos, emocionales o socio culturales, el mensaje puede ser interpretado de múltiples formas que no necesariamente tienen que coincidir con la intención que tenía el emisor al momento de comunicar.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07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5DFE41-0A94-4161-970D-5C19363A4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72" y="420785"/>
            <a:ext cx="4709345" cy="962953"/>
          </a:xfrm>
        </p:spPr>
        <p:txBody>
          <a:bodyPr anchor="b">
            <a:normAutofit/>
          </a:bodyPr>
          <a:lstStyle/>
          <a:p>
            <a:r>
              <a:rPr lang="es-CL" sz="3500" dirty="0"/>
              <a:t>Tipos de comunicación.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CF7562-DB33-4A7B-AB08-93A2FC8C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29" y="2154153"/>
            <a:ext cx="4709345" cy="3632493"/>
          </a:xfrm>
        </p:spPr>
        <p:txBody>
          <a:bodyPr anchor="ctr">
            <a:normAutofit/>
          </a:bodyPr>
          <a:lstStyle/>
          <a:p>
            <a:pPr fontAlgn="t"/>
            <a:r>
              <a:rPr lang="es-ES" sz="2000" b="0" i="0" dirty="0">
                <a:effectLst/>
                <a:latin typeface="Roboto"/>
              </a:rPr>
              <a:t>Comunicación verbal:</a:t>
            </a:r>
          </a:p>
          <a:p>
            <a:pPr fontAlgn="t"/>
            <a:r>
              <a:rPr lang="es-ES" sz="2000" b="0" i="0" dirty="0">
                <a:effectLst/>
                <a:latin typeface="Open Sans"/>
              </a:rPr>
              <a:t>La comunicación verbal es una forma de comunicación exclusiva de los seres humanos y, por ello, es la más importante. Tiene dos subcategorías: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b="1" i="0" dirty="0">
                <a:effectLst/>
                <a:latin typeface="Open Sans"/>
              </a:rPr>
              <a:t>Comunicación oral</a:t>
            </a:r>
            <a:r>
              <a:rPr lang="es-ES" sz="2000" b="0" i="0" dirty="0">
                <a:effectLst/>
                <a:latin typeface="Open Sans"/>
              </a:rPr>
              <a:t>: es el intercambio de mensajes a través del habla.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b="1" i="0" dirty="0">
                <a:effectLst/>
                <a:latin typeface="Open Sans"/>
              </a:rPr>
              <a:t>Comunicación escrita</a:t>
            </a:r>
            <a:r>
              <a:rPr lang="es-ES" sz="2000" b="0" i="0" dirty="0">
                <a:effectLst/>
                <a:latin typeface="Open Sans"/>
              </a:rPr>
              <a:t>: en este caso, el proceso comunicacional ocurre a través del lenguaje escrito.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2000" b="0" i="0" dirty="0">
              <a:effectLst/>
              <a:latin typeface="Open Sans"/>
            </a:endParaRPr>
          </a:p>
          <a:p>
            <a:endParaRPr lang="es-CL" sz="2000" dirty="0"/>
          </a:p>
        </p:txBody>
      </p:sp>
      <p:pic>
        <p:nvPicPr>
          <p:cNvPr id="4098" name="Picture 2" descr="Qué es la comunicación: elementos, tipos y ejemplos de comunicación - Toda  Materia">
            <a:extLst>
              <a:ext uri="{FF2B5EF4-FFF2-40B4-BE49-F238E27FC236}">
                <a16:creationId xmlns:a16="http://schemas.microsoft.com/office/drawing/2014/main" id="{B1E06E16-BE99-474A-8709-0A6B0DEDEE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89" r="21926" b="-1"/>
          <a:stretch/>
        </p:blipFill>
        <p:spPr bwMode="auto">
          <a:xfrm>
            <a:off x="6538366" y="1383738"/>
            <a:ext cx="4929098" cy="47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104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C14B17-E491-45D2-9C44-B7BAD85C4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6599" y="1612435"/>
            <a:ext cx="4709345" cy="36324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fontAlgn="t"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</a:rPr>
              <a:t>Comunicación no verbal</a:t>
            </a:r>
          </a:p>
          <a:p>
            <a:pPr indent="-228600" fontAlgn="t"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</a:rPr>
              <a:t>Se expresa a través del lenguaje corporal, la proximidad, signos no lingüísticos y sonidos sin palabras.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5124" name="Picture 4" descr="Tipos de comunicación no verbal: definición y ejemplos">
            <a:extLst>
              <a:ext uri="{FF2B5EF4-FFF2-40B4-BE49-F238E27FC236}">
                <a16:creationId xmlns:a16="http://schemas.microsoft.com/office/drawing/2014/main" id="{EAA79D36-7989-4BB7-B64E-E7326C0E84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533" y="1266094"/>
            <a:ext cx="5458662" cy="363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77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586</Words>
  <Application>Microsoft Office PowerPoint</Application>
  <PresentationFormat>Panorámica</PresentationFormat>
  <Paragraphs>49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Open Sans</vt:lpstr>
      <vt:lpstr>Roboto</vt:lpstr>
      <vt:lpstr>Tema de Office</vt:lpstr>
      <vt:lpstr>Presentación de PowerPoint</vt:lpstr>
      <vt:lpstr>Presentación de PowerPoint</vt:lpstr>
      <vt:lpstr>La comunicación.</vt:lpstr>
      <vt:lpstr>La comunicación</vt:lpstr>
      <vt:lpstr>Los elementos que componen el proceso de la comunicación son: </vt:lpstr>
      <vt:lpstr>Presentación de PowerPoint</vt:lpstr>
      <vt:lpstr>Pasos del proceso de comunicación.</vt:lpstr>
      <vt:lpstr>Tipos de comunicación.</vt:lpstr>
      <vt:lpstr>Presentación de PowerPoint</vt:lpstr>
      <vt:lpstr>Funciones de la comunicación.</vt:lpstr>
      <vt:lpstr>Para complementar información  revisa  los siguientes video.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comunicación.</dc:title>
  <dc:creator>karina masias allendes</dc:creator>
  <cp:lastModifiedBy>karina masias allendes</cp:lastModifiedBy>
  <cp:revision>7</cp:revision>
  <dcterms:created xsi:type="dcterms:W3CDTF">2021-03-16T14:53:11Z</dcterms:created>
  <dcterms:modified xsi:type="dcterms:W3CDTF">2021-03-17T22:41:11Z</dcterms:modified>
</cp:coreProperties>
</file>